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521" r:id="rId2"/>
    <p:sldId id="517" r:id="rId3"/>
    <p:sldId id="522" r:id="rId4"/>
    <p:sldId id="527" r:id="rId5"/>
    <p:sldId id="523" r:id="rId6"/>
    <p:sldId id="524" r:id="rId7"/>
    <p:sldId id="525" r:id="rId8"/>
    <p:sldId id="529" r:id="rId9"/>
    <p:sldId id="526" r:id="rId10"/>
  </p:sldIdLst>
  <p:sldSz cx="12192000" cy="6858000"/>
  <p:notesSz cx="6858000" cy="9144000"/>
  <p:embeddedFontLst>
    <p:embeddedFont>
      <p:font typeface="맑은 고딕" panose="020B0503020000020004" pitchFamily="50" charset="-127"/>
      <p:regular r:id="rId11"/>
      <p:bold r:id="rId12"/>
    </p:embeddedFont>
    <p:embeddedFont>
      <p:font typeface="서울남산체 B" panose="02020603020101020101" pitchFamily="18" charset="-127"/>
      <p:regular r:id="rId1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DBF"/>
    <a:srgbClr val="E2EBF2"/>
    <a:srgbClr val="FF6600"/>
    <a:srgbClr val="991B26"/>
    <a:srgbClr val="600107"/>
    <a:srgbClr val="3B5271"/>
    <a:srgbClr val="2F425B"/>
    <a:srgbClr val="28374C"/>
    <a:srgbClr val="FF7C80"/>
    <a:srgbClr val="8BC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91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12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95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2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54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5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30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75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5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16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74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4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/>
              <a:t>2019-01-24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hyperlink" Target="https://wikidocs.net/4307#fn:interpret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hyperlink" Target="https://wikidocs.net/6#fn:library" TargetMode="External"/><Relationship Id="rId5" Type="http://schemas.openxmlformats.org/officeDocument/2006/relationships/image" Target="../media/image5.png"/><Relationship Id="rId10" Type="http://schemas.openxmlformats.org/officeDocument/2006/relationships/hyperlink" Target="https://wikidocs.net/6#fn:opensource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hyperlink" Target="https://wikidocs.net/6#fn:indentation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hyperlink" Target="http://www.python.org/downloads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12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자유형 48"/>
          <p:cNvSpPr/>
          <p:nvPr/>
        </p:nvSpPr>
        <p:spPr>
          <a:xfrm flipH="1">
            <a:off x="3601639" y="5181700"/>
            <a:ext cx="3112081" cy="506842"/>
          </a:xfrm>
          <a:custGeom>
            <a:avLst/>
            <a:gdLst>
              <a:gd name="connsiteX0" fmla="*/ 250177 w 3887209"/>
              <a:gd name="connsiteY0" fmla="*/ 572861 h 726623"/>
              <a:gd name="connsiteX1" fmla="*/ 250177 w 3887209"/>
              <a:gd name="connsiteY1" fmla="*/ 572862 h 726623"/>
              <a:gd name="connsiteX2" fmla="*/ 250177 w 3887209"/>
              <a:gd name="connsiteY2" fmla="*/ 572862 h 726623"/>
              <a:gd name="connsiteX3" fmla="*/ 0 w 3887209"/>
              <a:gd name="connsiteY3" fmla="*/ 318406 h 726623"/>
              <a:gd name="connsiteX4" fmla="*/ 0 w 3887209"/>
              <a:gd name="connsiteY4" fmla="*/ 318407 h 726623"/>
              <a:gd name="connsiteX5" fmla="*/ 0 w 3887209"/>
              <a:gd name="connsiteY5" fmla="*/ 318407 h 726623"/>
              <a:gd name="connsiteX6" fmla="*/ 179261 w 3887209"/>
              <a:gd name="connsiteY6" fmla="*/ 106135 h 726623"/>
              <a:gd name="connsiteX7" fmla="*/ 179261 w 3887209"/>
              <a:gd name="connsiteY7" fmla="*/ 106136 h 726623"/>
              <a:gd name="connsiteX8" fmla="*/ 179261 w 3887209"/>
              <a:gd name="connsiteY8" fmla="*/ 106136 h 726623"/>
              <a:gd name="connsiteX9" fmla="*/ 285397 w 3887209"/>
              <a:gd name="connsiteY9" fmla="*/ 0 h 726623"/>
              <a:gd name="connsiteX10" fmla="*/ 3781073 w 3887209"/>
              <a:gd name="connsiteY10" fmla="*/ 0 h 726623"/>
              <a:gd name="connsiteX11" fmla="*/ 3887209 w 3887209"/>
              <a:gd name="connsiteY11" fmla="*/ 106136 h 726623"/>
              <a:gd name="connsiteX12" fmla="*/ 3887208 w 3887209"/>
              <a:gd name="connsiteY12" fmla="*/ 106136 h 726623"/>
              <a:gd name="connsiteX13" fmla="*/ 3781072 w 3887209"/>
              <a:gd name="connsiteY13" fmla="*/ 212272 h 726623"/>
              <a:gd name="connsiteX14" fmla="*/ 3188450 w 3887209"/>
              <a:gd name="connsiteY14" fmla="*/ 212272 h 726623"/>
              <a:gd name="connsiteX15" fmla="*/ 3229759 w 3887209"/>
              <a:gd name="connsiteY15" fmla="*/ 220612 h 726623"/>
              <a:gd name="connsiteX16" fmla="*/ 3294582 w 3887209"/>
              <a:gd name="connsiteY16" fmla="*/ 318407 h 726623"/>
              <a:gd name="connsiteX17" fmla="*/ 3294581 w 3887209"/>
              <a:gd name="connsiteY17" fmla="*/ 318407 h 726623"/>
              <a:gd name="connsiteX18" fmla="*/ 3188445 w 3887209"/>
              <a:gd name="connsiteY18" fmla="*/ 424543 h 726623"/>
              <a:gd name="connsiteX19" fmla="*/ 2704325 w 3887209"/>
              <a:gd name="connsiteY19" fmla="*/ 424543 h 726623"/>
              <a:gd name="connsiteX20" fmla="*/ 2737221 w 3887209"/>
              <a:gd name="connsiteY20" fmla="*/ 431185 h 726623"/>
              <a:gd name="connsiteX21" fmla="*/ 2831131 w 3887209"/>
              <a:gd name="connsiteY21" fmla="*/ 572862 h 726623"/>
              <a:gd name="connsiteX22" fmla="*/ 2831130 w 3887209"/>
              <a:gd name="connsiteY22" fmla="*/ 572862 h 726623"/>
              <a:gd name="connsiteX23" fmla="*/ 2677369 w 3887209"/>
              <a:gd name="connsiteY23" fmla="*/ 726623 h 726623"/>
              <a:gd name="connsiteX24" fmla="*/ 403938 w 3887209"/>
              <a:gd name="connsiteY24" fmla="*/ 726622 h 726623"/>
              <a:gd name="connsiteX25" fmla="*/ 262260 w 3887209"/>
              <a:gd name="connsiteY25" fmla="*/ 632712 h 726623"/>
              <a:gd name="connsiteX26" fmla="*/ 250177 w 3887209"/>
              <a:gd name="connsiteY26" fmla="*/ 572862 h 726623"/>
              <a:gd name="connsiteX27" fmla="*/ 262260 w 3887209"/>
              <a:gd name="connsiteY27" fmla="*/ 513011 h 726623"/>
              <a:gd name="connsiteX28" fmla="*/ 344087 w 3887209"/>
              <a:gd name="connsiteY28" fmla="*/ 431185 h 726623"/>
              <a:gd name="connsiteX29" fmla="*/ 376987 w 3887209"/>
              <a:gd name="connsiteY29" fmla="*/ 424542 h 726623"/>
              <a:gd name="connsiteX30" fmla="*/ 106136 w 3887209"/>
              <a:gd name="connsiteY30" fmla="*/ 424542 h 726623"/>
              <a:gd name="connsiteX31" fmla="*/ 8341 w 3887209"/>
              <a:gd name="connsiteY31" fmla="*/ 359719 h 726623"/>
              <a:gd name="connsiteX32" fmla="*/ 0 w 3887209"/>
              <a:gd name="connsiteY32" fmla="*/ 318407 h 726623"/>
              <a:gd name="connsiteX33" fmla="*/ 8341 w 3887209"/>
              <a:gd name="connsiteY33" fmla="*/ 277094 h 726623"/>
              <a:gd name="connsiteX34" fmla="*/ 106136 w 3887209"/>
              <a:gd name="connsiteY34" fmla="*/ 212271 h 726623"/>
              <a:gd name="connsiteX35" fmla="*/ 285397 w 3887209"/>
              <a:gd name="connsiteY35" fmla="*/ 212271 h 726623"/>
              <a:gd name="connsiteX36" fmla="*/ 187602 w 3887209"/>
              <a:gd name="connsiteY36" fmla="*/ 147448 h 726623"/>
              <a:gd name="connsiteX37" fmla="*/ 179261 w 3887209"/>
              <a:gd name="connsiteY37" fmla="*/ 106136 h 726623"/>
              <a:gd name="connsiteX38" fmla="*/ 187602 w 3887209"/>
              <a:gd name="connsiteY38" fmla="*/ 64823 h 726623"/>
              <a:gd name="connsiteX39" fmla="*/ 285397 w 3887209"/>
              <a:gd name="connsiteY39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87209" h="726623">
                <a:moveTo>
                  <a:pt x="250177" y="572861"/>
                </a:moveTo>
                <a:lnTo>
                  <a:pt x="250177" y="572862"/>
                </a:lnTo>
                <a:lnTo>
                  <a:pt x="250177" y="572862"/>
                </a:lnTo>
                <a:close/>
                <a:moveTo>
                  <a:pt x="0" y="318406"/>
                </a:moveTo>
                <a:lnTo>
                  <a:pt x="0" y="318407"/>
                </a:lnTo>
                <a:lnTo>
                  <a:pt x="0" y="318407"/>
                </a:lnTo>
                <a:close/>
                <a:moveTo>
                  <a:pt x="179261" y="106135"/>
                </a:moveTo>
                <a:lnTo>
                  <a:pt x="179261" y="106136"/>
                </a:lnTo>
                <a:lnTo>
                  <a:pt x="179261" y="106136"/>
                </a:lnTo>
                <a:close/>
                <a:moveTo>
                  <a:pt x="285397" y="0"/>
                </a:moveTo>
                <a:lnTo>
                  <a:pt x="3781073" y="0"/>
                </a:lnTo>
                <a:cubicBezTo>
                  <a:pt x="3839690" y="0"/>
                  <a:pt x="3887209" y="47519"/>
                  <a:pt x="3887209" y="106136"/>
                </a:cubicBezTo>
                <a:lnTo>
                  <a:pt x="3887208" y="106136"/>
                </a:lnTo>
                <a:cubicBezTo>
                  <a:pt x="3887208" y="164753"/>
                  <a:pt x="3839689" y="212272"/>
                  <a:pt x="3781072" y="212272"/>
                </a:cubicBezTo>
                <a:lnTo>
                  <a:pt x="3188450" y="212272"/>
                </a:lnTo>
                <a:lnTo>
                  <a:pt x="3229759" y="220612"/>
                </a:lnTo>
                <a:cubicBezTo>
                  <a:pt x="3267853" y="236724"/>
                  <a:pt x="3294582" y="274445"/>
                  <a:pt x="3294582" y="318407"/>
                </a:cubicBezTo>
                <a:lnTo>
                  <a:pt x="3294581" y="318407"/>
                </a:lnTo>
                <a:cubicBezTo>
                  <a:pt x="3294581" y="377024"/>
                  <a:pt x="3247062" y="424543"/>
                  <a:pt x="3188445" y="424543"/>
                </a:cubicBezTo>
                <a:lnTo>
                  <a:pt x="2704325" y="424543"/>
                </a:lnTo>
                <a:lnTo>
                  <a:pt x="2737221" y="431185"/>
                </a:lnTo>
                <a:cubicBezTo>
                  <a:pt x="2792408" y="454527"/>
                  <a:pt x="2831131" y="509172"/>
                  <a:pt x="2831131" y="572862"/>
                </a:cubicBezTo>
                <a:lnTo>
                  <a:pt x="2831130" y="572862"/>
                </a:lnTo>
                <a:cubicBezTo>
                  <a:pt x="2831130" y="657782"/>
                  <a:pt x="2762289" y="726623"/>
                  <a:pt x="2677369" y="726623"/>
                </a:cubicBezTo>
                <a:lnTo>
                  <a:pt x="403938" y="726622"/>
                </a:lnTo>
                <a:cubicBezTo>
                  <a:pt x="340248" y="726622"/>
                  <a:pt x="285603" y="687899"/>
                  <a:pt x="262260" y="632712"/>
                </a:cubicBezTo>
                <a:lnTo>
                  <a:pt x="250177" y="572862"/>
                </a:lnTo>
                <a:lnTo>
                  <a:pt x="262260" y="513011"/>
                </a:lnTo>
                <a:cubicBezTo>
                  <a:pt x="277822" y="476220"/>
                  <a:pt x="307296" y="446746"/>
                  <a:pt x="344087" y="431185"/>
                </a:cubicBezTo>
                <a:lnTo>
                  <a:pt x="376987" y="424542"/>
                </a:lnTo>
                <a:lnTo>
                  <a:pt x="106136" y="424542"/>
                </a:lnTo>
                <a:cubicBezTo>
                  <a:pt x="62173" y="424542"/>
                  <a:pt x="24453" y="397813"/>
                  <a:pt x="8341" y="359719"/>
                </a:cubicBezTo>
                <a:lnTo>
                  <a:pt x="0" y="318407"/>
                </a:lnTo>
                <a:lnTo>
                  <a:pt x="8341" y="277094"/>
                </a:lnTo>
                <a:cubicBezTo>
                  <a:pt x="24453" y="239001"/>
                  <a:pt x="62173" y="212271"/>
                  <a:pt x="106136" y="212271"/>
                </a:cubicBezTo>
                <a:lnTo>
                  <a:pt x="285397" y="212271"/>
                </a:lnTo>
                <a:cubicBezTo>
                  <a:pt x="241434" y="212271"/>
                  <a:pt x="203714" y="185542"/>
                  <a:pt x="187602" y="147448"/>
                </a:cubicBezTo>
                <a:lnTo>
                  <a:pt x="179261" y="106136"/>
                </a:lnTo>
                <a:lnTo>
                  <a:pt x="187602" y="64823"/>
                </a:lnTo>
                <a:cubicBezTo>
                  <a:pt x="203714" y="26730"/>
                  <a:pt x="241434" y="0"/>
                  <a:pt x="285397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자유형 38"/>
          <p:cNvSpPr/>
          <p:nvPr/>
        </p:nvSpPr>
        <p:spPr>
          <a:xfrm>
            <a:off x="2792093" y="2291543"/>
            <a:ext cx="1141471" cy="511065"/>
          </a:xfrm>
          <a:custGeom>
            <a:avLst/>
            <a:gdLst>
              <a:gd name="connsiteX0" fmla="*/ 130629 w 1141471"/>
              <a:gd name="connsiteY0" fmla="*/ 0 h 511065"/>
              <a:gd name="connsiteX1" fmla="*/ 1141471 w 1141471"/>
              <a:gd name="connsiteY1" fmla="*/ 0 h 511065"/>
              <a:gd name="connsiteX2" fmla="*/ 1141471 w 1141471"/>
              <a:gd name="connsiteY2" fmla="*/ 511065 h 511065"/>
              <a:gd name="connsiteX3" fmla="*/ 314561 w 1141471"/>
              <a:gd name="connsiteY3" fmla="*/ 511065 h 511065"/>
              <a:gd name="connsiteX4" fmla="*/ 183932 w 1141471"/>
              <a:gd name="connsiteY4" fmla="*/ 380436 h 511065"/>
              <a:gd name="connsiteX5" fmla="*/ 222193 w 1141471"/>
              <a:gd name="connsiteY5" fmla="*/ 288068 h 511065"/>
              <a:gd name="connsiteX6" fmla="*/ 261956 w 1141471"/>
              <a:gd name="connsiteY6" fmla="*/ 261258 h 511065"/>
              <a:gd name="connsiteX7" fmla="*/ 130629 w 1141471"/>
              <a:gd name="connsiteY7" fmla="*/ 261258 h 511065"/>
              <a:gd name="connsiteX8" fmla="*/ 0 w 1141471"/>
              <a:gd name="connsiteY8" fmla="*/ 130629 h 511065"/>
              <a:gd name="connsiteX9" fmla="*/ 130629 w 1141471"/>
              <a:gd name="connsiteY9" fmla="*/ 0 h 51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1471" h="511065">
                <a:moveTo>
                  <a:pt x="130629" y="0"/>
                </a:moveTo>
                <a:lnTo>
                  <a:pt x="1141471" y="0"/>
                </a:lnTo>
                <a:lnTo>
                  <a:pt x="1141471" y="511065"/>
                </a:lnTo>
                <a:lnTo>
                  <a:pt x="314561" y="511065"/>
                </a:lnTo>
                <a:cubicBezTo>
                  <a:pt x="242417" y="511065"/>
                  <a:pt x="183932" y="452580"/>
                  <a:pt x="183932" y="380436"/>
                </a:cubicBezTo>
                <a:cubicBezTo>
                  <a:pt x="183932" y="344364"/>
                  <a:pt x="198553" y="311707"/>
                  <a:pt x="222193" y="288068"/>
                </a:cubicBezTo>
                <a:lnTo>
                  <a:pt x="261956" y="261258"/>
                </a:lnTo>
                <a:lnTo>
                  <a:pt x="130629" y="261258"/>
                </a:lnTo>
                <a:cubicBezTo>
                  <a:pt x="58485" y="261258"/>
                  <a:pt x="0" y="202773"/>
                  <a:pt x="0" y="130629"/>
                </a:cubicBezTo>
                <a:cubicBezTo>
                  <a:pt x="0" y="58485"/>
                  <a:pt x="58485" y="0"/>
                  <a:pt x="130629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362829" y="1505000"/>
            <a:ext cx="3651300" cy="3651300"/>
          </a:xfrm>
          <a:prstGeom prst="rect">
            <a:avLst/>
          </a:prstGeom>
          <a:solidFill>
            <a:srgbClr val="E2EBF2"/>
          </a:solidFill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966001" y="2430379"/>
            <a:ext cx="89269" cy="1644887"/>
          </a:xfrm>
          <a:prstGeom prst="rect">
            <a:avLst/>
          </a:prstGeom>
          <a:solidFill>
            <a:srgbClr val="E2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392340" y="2922525"/>
            <a:ext cx="5580135" cy="81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01. </a:t>
            </a:r>
            <a:r>
              <a:rPr lang="ko-KR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파이썬이란 무엇인가</a:t>
            </a:r>
            <a:endParaRPr lang="en-US" altLang="ko-KR" sz="3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613" y="4733777"/>
            <a:ext cx="599454" cy="599454"/>
          </a:xfrm>
          <a:prstGeom prst="rect">
            <a:avLst/>
          </a:prstGeom>
        </p:spPr>
      </p:pic>
      <p:grpSp>
        <p:nvGrpSpPr>
          <p:cNvPr id="20" name="Group 38"/>
          <p:cNvGrpSpPr>
            <a:grpSpLocks noChangeAspect="1"/>
          </p:cNvGrpSpPr>
          <p:nvPr/>
        </p:nvGrpSpPr>
        <p:grpSpPr bwMode="auto">
          <a:xfrm>
            <a:off x="2133424" y="879922"/>
            <a:ext cx="2057789" cy="2620362"/>
            <a:chOff x="-2009" y="-426"/>
            <a:chExt cx="2619" cy="3335"/>
          </a:xfrm>
        </p:grpSpPr>
        <p:sp>
          <p:nvSpPr>
            <p:cNvPr id="23" name="Freeform 45"/>
            <p:cNvSpPr>
              <a:spLocks/>
            </p:cNvSpPr>
            <p:nvPr/>
          </p:nvSpPr>
          <p:spPr bwMode="auto">
            <a:xfrm>
              <a:off x="282" y="-426"/>
              <a:ext cx="328" cy="197"/>
            </a:xfrm>
            <a:custGeom>
              <a:avLst/>
              <a:gdLst>
                <a:gd name="T0" fmla="*/ 0 w 982"/>
                <a:gd name="T1" fmla="*/ 471 h 591"/>
                <a:gd name="T2" fmla="*/ 18 w 982"/>
                <a:gd name="T3" fmla="*/ 467 h 591"/>
                <a:gd name="T4" fmla="*/ 123 w 982"/>
                <a:gd name="T5" fmla="*/ 455 h 591"/>
                <a:gd name="T6" fmla="*/ 211 w 982"/>
                <a:gd name="T7" fmla="*/ 457 h 591"/>
                <a:gd name="T8" fmla="*/ 255 w 982"/>
                <a:gd name="T9" fmla="*/ 464 h 591"/>
                <a:gd name="T10" fmla="*/ 299 w 982"/>
                <a:gd name="T11" fmla="*/ 474 h 591"/>
                <a:gd name="T12" fmla="*/ 389 w 982"/>
                <a:gd name="T13" fmla="*/ 511 h 591"/>
                <a:gd name="T14" fmla="*/ 480 w 982"/>
                <a:gd name="T15" fmla="*/ 553 h 591"/>
                <a:gd name="T16" fmla="*/ 575 w 982"/>
                <a:gd name="T17" fmla="*/ 585 h 591"/>
                <a:gd name="T18" fmla="*/ 624 w 982"/>
                <a:gd name="T19" fmla="*/ 589 h 591"/>
                <a:gd name="T20" fmla="*/ 669 w 982"/>
                <a:gd name="T21" fmla="*/ 591 h 591"/>
                <a:gd name="T22" fmla="*/ 716 w 982"/>
                <a:gd name="T23" fmla="*/ 581 h 591"/>
                <a:gd name="T24" fmla="*/ 732 w 982"/>
                <a:gd name="T25" fmla="*/ 553 h 591"/>
                <a:gd name="T26" fmla="*/ 729 w 982"/>
                <a:gd name="T27" fmla="*/ 547 h 591"/>
                <a:gd name="T28" fmla="*/ 718 w 982"/>
                <a:gd name="T29" fmla="*/ 549 h 591"/>
                <a:gd name="T30" fmla="*/ 666 w 982"/>
                <a:gd name="T31" fmla="*/ 539 h 591"/>
                <a:gd name="T32" fmla="*/ 640 w 982"/>
                <a:gd name="T33" fmla="*/ 520 h 591"/>
                <a:gd name="T34" fmla="*/ 627 w 982"/>
                <a:gd name="T35" fmla="*/ 501 h 591"/>
                <a:gd name="T36" fmla="*/ 623 w 982"/>
                <a:gd name="T37" fmla="*/ 488 h 591"/>
                <a:gd name="T38" fmla="*/ 618 w 982"/>
                <a:gd name="T39" fmla="*/ 474 h 591"/>
                <a:gd name="T40" fmla="*/ 621 w 982"/>
                <a:gd name="T41" fmla="*/ 449 h 591"/>
                <a:gd name="T42" fmla="*/ 640 w 982"/>
                <a:gd name="T43" fmla="*/ 411 h 591"/>
                <a:gd name="T44" fmla="*/ 733 w 982"/>
                <a:gd name="T45" fmla="*/ 329 h 591"/>
                <a:gd name="T46" fmla="*/ 833 w 982"/>
                <a:gd name="T47" fmla="*/ 259 h 591"/>
                <a:gd name="T48" fmla="*/ 882 w 982"/>
                <a:gd name="T49" fmla="*/ 223 h 591"/>
                <a:gd name="T50" fmla="*/ 948 w 982"/>
                <a:gd name="T51" fmla="*/ 150 h 591"/>
                <a:gd name="T52" fmla="*/ 980 w 982"/>
                <a:gd name="T53" fmla="*/ 82 h 591"/>
                <a:gd name="T54" fmla="*/ 982 w 982"/>
                <a:gd name="T55" fmla="*/ 25 h 591"/>
                <a:gd name="T56" fmla="*/ 974 w 982"/>
                <a:gd name="T57" fmla="*/ 0 h 591"/>
                <a:gd name="T58" fmla="*/ 971 w 982"/>
                <a:gd name="T59" fmla="*/ 5 h 591"/>
                <a:gd name="T60" fmla="*/ 929 w 982"/>
                <a:gd name="T61" fmla="*/ 42 h 591"/>
                <a:gd name="T62" fmla="*/ 873 w 982"/>
                <a:gd name="T63" fmla="*/ 79 h 591"/>
                <a:gd name="T64" fmla="*/ 833 w 982"/>
                <a:gd name="T65" fmla="*/ 101 h 591"/>
                <a:gd name="T66" fmla="*/ 790 w 982"/>
                <a:gd name="T67" fmla="*/ 126 h 591"/>
                <a:gd name="T68" fmla="*/ 713 w 982"/>
                <a:gd name="T69" fmla="*/ 189 h 591"/>
                <a:gd name="T70" fmla="*/ 608 w 982"/>
                <a:gd name="T71" fmla="*/ 294 h 591"/>
                <a:gd name="T72" fmla="*/ 540 w 982"/>
                <a:gd name="T73" fmla="*/ 359 h 591"/>
                <a:gd name="T74" fmla="*/ 509 w 982"/>
                <a:gd name="T75" fmla="*/ 388 h 591"/>
                <a:gd name="T76" fmla="*/ 464 w 982"/>
                <a:gd name="T77" fmla="*/ 422 h 591"/>
                <a:gd name="T78" fmla="*/ 430 w 982"/>
                <a:gd name="T79" fmla="*/ 437 h 591"/>
                <a:gd name="T80" fmla="*/ 386 w 982"/>
                <a:gd name="T81" fmla="*/ 434 h 591"/>
                <a:gd name="T82" fmla="*/ 358 w 982"/>
                <a:gd name="T83" fmla="*/ 428 h 591"/>
                <a:gd name="T84" fmla="*/ 322 w 982"/>
                <a:gd name="T85" fmla="*/ 422 h 591"/>
                <a:gd name="T86" fmla="*/ 228 w 982"/>
                <a:gd name="T87" fmla="*/ 411 h 591"/>
                <a:gd name="T88" fmla="*/ 127 w 982"/>
                <a:gd name="T89" fmla="*/ 413 h 591"/>
                <a:gd name="T90" fmla="*/ 57 w 982"/>
                <a:gd name="T91" fmla="*/ 432 h 591"/>
                <a:gd name="T92" fmla="*/ 16 w 982"/>
                <a:gd name="T93" fmla="*/ 455 h 591"/>
                <a:gd name="T94" fmla="*/ 0 w 982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2" h="591">
                  <a:moveTo>
                    <a:pt x="0" y="471"/>
                  </a:moveTo>
                  <a:lnTo>
                    <a:pt x="18" y="467"/>
                  </a:lnTo>
                  <a:lnTo>
                    <a:pt x="123" y="455"/>
                  </a:lnTo>
                  <a:lnTo>
                    <a:pt x="211" y="457"/>
                  </a:lnTo>
                  <a:lnTo>
                    <a:pt x="255" y="464"/>
                  </a:lnTo>
                  <a:lnTo>
                    <a:pt x="299" y="474"/>
                  </a:lnTo>
                  <a:lnTo>
                    <a:pt x="389" y="511"/>
                  </a:lnTo>
                  <a:lnTo>
                    <a:pt x="480" y="553"/>
                  </a:lnTo>
                  <a:lnTo>
                    <a:pt x="575" y="585"/>
                  </a:lnTo>
                  <a:lnTo>
                    <a:pt x="624" y="589"/>
                  </a:lnTo>
                  <a:lnTo>
                    <a:pt x="669" y="591"/>
                  </a:lnTo>
                  <a:lnTo>
                    <a:pt x="716" y="581"/>
                  </a:lnTo>
                  <a:lnTo>
                    <a:pt x="732" y="553"/>
                  </a:lnTo>
                  <a:lnTo>
                    <a:pt x="729" y="547"/>
                  </a:lnTo>
                  <a:lnTo>
                    <a:pt x="718" y="549"/>
                  </a:lnTo>
                  <a:lnTo>
                    <a:pt x="666" y="539"/>
                  </a:lnTo>
                  <a:lnTo>
                    <a:pt x="640" y="520"/>
                  </a:lnTo>
                  <a:lnTo>
                    <a:pt x="627" y="501"/>
                  </a:lnTo>
                  <a:lnTo>
                    <a:pt x="623" y="488"/>
                  </a:lnTo>
                  <a:lnTo>
                    <a:pt x="618" y="474"/>
                  </a:lnTo>
                  <a:lnTo>
                    <a:pt x="621" y="449"/>
                  </a:lnTo>
                  <a:lnTo>
                    <a:pt x="640" y="411"/>
                  </a:lnTo>
                  <a:lnTo>
                    <a:pt x="733" y="329"/>
                  </a:lnTo>
                  <a:lnTo>
                    <a:pt x="833" y="259"/>
                  </a:lnTo>
                  <a:lnTo>
                    <a:pt x="882" y="223"/>
                  </a:lnTo>
                  <a:lnTo>
                    <a:pt x="948" y="150"/>
                  </a:lnTo>
                  <a:lnTo>
                    <a:pt x="980" y="82"/>
                  </a:lnTo>
                  <a:lnTo>
                    <a:pt x="982" y="25"/>
                  </a:lnTo>
                  <a:lnTo>
                    <a:pt x="974" y="0"/>
                  </a:lnTo>
                  <a:lnTo>
                    <a:pt x="971" y="5"/>
                  </a:lnTo>
                  <a:lnTo>
                    <a:pt x="929" y="42"/>
                  </a:lnTo>
                  <a:lnTo>
                    <a:pt x="873" y="79"/>
                  </a:lnTo>
                  <a:lnTo>
                    <a:pt x="833" y="101"/>
                  </a:lnTo>
                  <a:lnTo>
                    <a:pt x="790" y="126"/>
                  </a:lnTo>
                  <a:lnTo>
                    <a:pt x="713" y="189"/>
                  </a:lnTo>
                  <a:lnTo>
                    <a:pt x="608" y="294"/>
                  </a:lnTo>
                  <a:lnTo>
                    <a:pt x="540" y="359"/>
                  </a:lnTo>
                  <a:lnTo>
                    <a:pt x="509" y="388"/>
                  </a:lnTo>
                  <a:lnTo>
                    <a:pt x="464" y="422"/>
                  </a:lnTo>
                  <a:lnTo>
                    <a:pt x="430" y="437"/>
                  </a:lnTo>
                  <a:lnTo>
                    <a:pt x="386" y="434"/>
                  </a:lnTo>
                  <a:lnTo>
                    <a:pt x="358" y="428"/>
                  </a:lnTo>
                  <a:lnTo>
                    <a:pt x="322" y="422"/>
                  </a:lnTo>
                  <a:lnTo>
                    <a:pt x="228" y="411"/>
                  </a:lnTo>
                  <a:lnTo>
                    <a:pt x="127" y="413"/>
                  </a:lnTo>
                  <a:lnTo>
                    <a:pt x="57" y="432"/>
                  </a:lnTo>
                  <a:lnTo>
                    <a:pt x="16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46"/>
            <p:cNvSpPr>
              <a:spLocks/>
            </p:cNvSpPr>
            <p:nvPr/>
          </p:nvSpPr>
          <p:spPr bwMode="auto">
            <a:xfrm>
              <a:off x="-2009" y="727"/>
              <a:ext cx="328" cy="197"/>
            </a:xfrm>
            <a:custGeom>
              <a:avLst/>
              <a:gdLst>
                <a:gd name="T0" fmla="*/ 0 w 984"/>
                <a:gd name="T1" fmla="*/ 471 h 591"/>
                <a:gd name="T2" fmla="*/ 18 w 984"/>
                <a:gd name="T3" fmla="*/ 467 h 591"/>
                <a:gd name="T4" fmla="*/ 124 w 984"/>
                <a:gd name="T5" fmla="*/ 455 h 591"/>
                <a:gd name="T6" fmla="*/ 212 w 984"/>
                <a:gd name="T7" fmla="*/ 457 h 591"/>
                <a:gd name="T8" fmla="*/ 255 w 984"/>
                <a:gd name="T9" fmla="*/ 464 h 591"/>
                <a:gd name="T10" fmla="*/ 300 w 984"/>
                <a:gd name="T11" fmla="*/ 474 h 591"/>
                <a:gd name="T12" fmla="*/ 389 w 984"/>
                <a:gd name="T13" fmla="*/ 511 h 591"/>
                <a:gd name="T14" fmla="*/ 481 w 984"/>
                <a:gd name="T15" fmla="*/ 553 h 591"/>
                <a:gd name="T16" fmla="*/ 576 w 984"/>
                <a:gd name="T17" fmla="*/ 583 h 591"/>
                <a:gd name="T18" fmla="*/ 625 w 984"/>
                <a:gd name="T19" fmla="*/ 589 h 591"/>
                <a:gd name="T20" fmla="*/ 670 w 984"/>
                <a:gd name="T21" fmla="*/ 591 h 591"/>
                <a:gd name="T22" fmla="*/ 717 w 984"/>
                <a:gd name="T23" fmla="*/ 579 h 591"/>
                <a:gd name="T24" fmla="*/ 733 w 984"/>
                <a:gd name="T25" fmla="*/ 553 h 591"/>
                <a:gd name="T26" fmla="*/ 729 w 984"/>
                <a:gd name="T27" fmla="*/ 547 h 591"/>
                <a:gd name="T28" fmla="*/ 719 w 984"/>
                <a:gd name="T29" fmla="*/ 549 h 591"/>
                <a:gd name="T30" fmla="*/ 667 w 984"/>
                <a:gd name="T31" fmla="*/ 539 h 591"/>
                <a:gd name="T32" fmla="*/ 641 w 984"/>
                <a:gd name="T33" fmla="*/ 520 h 591"/>
                <a:gd name="T34" fmla="*/ 628 w 984"/>
                <a:gd name="T35" fmla="*/ 501 h 591"/>
                <a:gd name="T36" fmla="*/ 622 w 984"/>
                <a:gd name="T37" fmla="*/ 488 h 591"/>
                <a:gd name="T38" fmla="*/ 619 w 984"/>
                <a:gd name="T39" fmla="*/ 474 h 591"/>
                <a:gd name="T40" fmla="*/ 621 w 984"/>
                <a:gd name="T41" fmla="*/ 448 h 591"/>
                <a:gd name="T42" fmla="*/ 641 w 984"/>
                <a:gd name="T43" fmla="*/ 411 h 591"/>
                <a:gd name="T44" fmla="*/ 733 w 984"/>
                <a:gd name="T45" fmla="*/ 329 h 591"/>
                <a:gd name="T46" fmla="*/ 834 w 984"/>
                <a:gd name="T47" fmla="*/ 259 h 591"/>
                <a:gd name="T48" fmla="*/ 883 w 984"/>
                <a:gd name="T49" fmla="*/ 223 h 591"/>
                <a:gd name="T50" fmla="*/ 949 w 984"/>
                <a:gd name="T51" fmla="*/ 150 h 591"/>
                <a:gd name="T52" fmla="*/ 981 w 984"/>
                <a:gd name="T53" fmla="*/ 82 h 591"/>
                <a:gd name="T54" fmla="*/ 984 w 984"/>
                <a:gd name="T55" fmla="*/ 23 h 591"/>
                <a:gd name="T56" fmla="*/ 975 w 984"/>
                <a:gd name="T57" fmla="*/ 0 h 591"/>
                <a:gd name="T58" fmla="*/ 972 w 984"/>
                <a:gd name="T59" fmla="*/ 5 h 591"/>
                <a:gd name="T60" fmla="*/ 930 w 984"/>
                <a:gd name="T61" fmla="*/ 42 h 591"/>
                <a:gd name="T62" fmla="*/ 874 w 984"/>
                <a:gd name="T63" fmla="*/ 79 h 591"/>
                <a:gd name="T64" fmla="*/ 834 w 984"/>
                <a:gd name="T65" fmla="*/ 101 h 591"/>
                <a:gd name="T66" fmla="*/ 791 w 984"/>
                <a:gd name="T67" fmla="*/ 125 h 591"/>
                <a:gd name="T68" fmla="*/ 713 w 984"/>
                <a:gd name="T69" fmla="*/ 189 h 591"/>
                <a:gd name="T70" fmla="*/ 609 w 984"/>
                <a:gd name="T71" fmla="*/ 294 h 591"/>
                <a:gd name="T72" fmla="*/ 542 w 984"/>
                <a:gd name="T73" fmla="*/ 359 h 591"/>
                <a:gd name="T74" fmla="*/ 510 w 984"/>
                <a:gd name="T75" fmla="*/ 388 h 591"/>
                <a:gd name="T76" fmla="*/ 465 w 984"/>
                <a:gd name="T77" fmla="*/ 422 h 591"/>
                <a:gd name="T78" fmla="*/ 429 w 984"/>
                <a:gd name="T79" fmla="*/ 436 h 591"/>
                <a:gd name="T80" fmla="*/ 388 w 984"/>
                <a:gd name="T81" fmla="*/ 434 h 591"/>
                <a:gd name="T82" fmla="*/ 357 w 984"/>
                <a:gd name="T83" fmla="*/ 428 h 591"/>
                <a:gd name="T84" fmla="*/ 321 w 984"/>
                <a:gd name="T85" fmla="*/ 422 h 591"/>
                <a:gd name="T86" fmla="*/ 229 w 984"/>
                <a:gd name="T87" fmla="*/ 411 h 591"/>
                <a:gd name="T88" fmla="*/ 127 w 984"/>
                <a:gd name="T89" fmla="*/ 413 h 591"/>
                <a:gd name="T90" fmla="*/ 58 w 984"/>
                <a:gd name="T91" fmla="*/ 432 h 591"/>
                <a:gd name="T92" fmla="*/ 18 w 984"/>
                <a:gd name="T93" fmla="*/ 455 h 591"/>
                <a:gd name="T94" fmla="*/ 0 w 984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4" h="591">
                  <a:moveTo>
                    <a:pt x="0" y="471"/>
                  </a:moveTo>
                  <a:lnTo>
                    <a:pt x="18" y="467"/>
                  </a:lnTo>
                  <a:lnTo>
                    <a:pt x="124" y="455"/>
                  </a:lnTo>
                  <a:lnTo>
                    <a:pt x="212" y="457"/>
                  </a:lnTo>
                  <a:lnTo>
                    <a:pt x="255" y="464"/>
                  </a:lnTo>
                  <a:lnTo>
                    <a:pt x="300" y="474"/>
                  </a:lnTo>
                  <a:lnTo>
                    <a:pt x="389" y="511"/>
                  </a:lnTo>
                  <a:lnTo>
                    <a:pt x="481" y="553"/>
                  </a:lnTo>
                  <a:lnTo>
                    <a:pt x="576" y="583"/>
                  </a:lnTo>
                  <a:lnTo>
                    <a:pt x="625" y="589"/>
                  </a:lnTo>
                  <a:lnTo>
                    <a:pt x="670" y="591"/>
                  </a:lnTo>
                  <a:lnTo>
                    <a:pt x="717" y="579"/>
                  </a:lnTo>
                  <a:lnTo>
                    <a:pt x="733" y="553"/>
                  </a:lnTo>
                  <a:lnTo>
                    <a:pt x="729" y="547"/>
                  </a:lnTo>
                  <a:lnTo>
                    <a:pt x="719" y="549"/>
                  </a:lnTo>
                  <a:lnTo>
                    <a:pt x="667" y="539"/>
                  </a:lnTo>
                  <a:lnTo>
                    <a:pt x="641" y="520"/>
                  </a:lnTo>
                  <a:lnTo>
                    <a:pt x="628" y="501"/>
                  </a:lnTo>
                  <a:lnTo>
                    <a:pt x="622" y="488"/>
                  </a:lnTo>
                  <a:lnTo>
                    <a:pt x="619" y="474"/>
                  </a:lnTo>
                  <a:lnTo>
                    <a:pt x="621" y="448"/>
                  </a:lnTo>
                  <a:lnTo>
                    <a:pt x="641" y="411"/>
                  </a:lnTo>
                  <a:lnTo>
                    <a:pt x="733" y="329"/>
                  </a:lnTo>
                  <a:lnTo>
                    <a:pt x="834" y="259"/>
                  </a:lnTo>
                  <a:lnTo>
                    <a:pt x="883" y="223"/>
                  </a:lnTo>
                  <a:lnTo>
                    <a:pt x="949" y="150"/>
                  </a:lnTo>
                  <a:lnTo>
                    <a:pt x="981" y="82"/>
                  </a:lnTo>
                  <a:lnTo>
                    <a:pt x="984" y="23"/>
                  </a:lnTo>
                  <a:lnTo>
                    <a:pt x="975" y="0"/>
                  </a:lnTo>
                  <a:lnTo>
                    <a:pt x="972" y="5"/>
                  </a:lnTo>
                  <a:lnTo>
                    <a:pt x="930" y="42"/>
                  </a:lnTo>
                  <a:lnTo>
                    <a:pt x="874" y="79"/>
                  </a:lnTo>
                  <a:lnTo>
                    <a:pt x="834" y="101"/>
                  </a:lnTo>
                  <a:lnTo>
                    <a:pt x="791" y="125"/>
                  </a:lnTo>
                  <a:lnTo>
                    <a:pt x="713" y="189"/>
                  </a:lnTo>
                  <a:lnTo>
                    <a:pt x="609" y="294"/>
                  </a:lnTo>
                  <a:lnTo>
                    <a:pt x="542" y="359"/>
                  </a:lnTo>
                  <a:lnTo>
                    <a:pt x="510" y="388"/>
                  </a:lnTo>
                  <a:lnTo>
                    <a:pt x="465" y="422"/>
                  </a:lnTo>
                  <a:lnTo>
                    <a:pt x="429" y="436"/>
                  </a:lnTo>
                  <a:lnTo>
                    <a:pt x="388" y="434"/>
                  </a:lnTo>
                  <a:lnTo>
                    <a:pt x="357" y="428"/>
                  </a:lnTo>
                  <a:lnTo>
                    <a:pt x="321" y="422"/>
                  </a:lnTo>
                  <a:lnTo>
                    <a:pt x="229" y="411"/>
                  </a:lnTo>
                  <a:lnTo>
                    <a:pt x="127" y="413"/>
                  </a:lnTo>
                  <a:lnTo>
                    <a:pt x="58" y="432"/>
                  </a:lnTo>
                  <a:lnTo>
                    <a:pt x="18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47"/>
            <p:cNvSpPr>
              <a:spLocks/>
            </p:cNvSpPr>
            <p:nvPr/>
          </p:nvSpPr>
          <p:spPr bwMode="auto">
            <a:xfrm>
              <a:off x="-1300" y="2712"/>
              <a:ext cx="328" cy="197"/>
            </a:xfrm>
            <a:custGeom>
              <a:avLst/>
              <a:gdLst>
                <a:gd name="T0" fmla="*/ 0 w 984"/>
                <a:gd name="T1" fmla="*/ 471 h 591"/>
                <a:gd name="T2" fmla="*/ 19 w 984"/>
                <a:gd name="T3" fmla="*/ 467 h 591"/>
                <a:gd name="T4" fmla="*/ 124 w 984"/>
                <a:gd name="T5" fmla="*/ 455 h 591"/>
                <a:gd name="T6" fmla="*/ 212 w 984"/>
                <a:gd name="T7" fmla="*/ 457 h 591"/>
                <a:gd name="T8" fmla="*/ 257 w 984"/>
                <a:gd name="T9" fmla="*/ 464 h 591"/>
                <a:gd name="T10" fmla="*/ 300 w 984"/>
                <a:gd name="T11" fmla="*/ 474 h 591"/>
                <a:gd name="T12" fmla="*/ 389 w 984"/>
                <a:gd name="T13" fmla="*/ 511 h 591"/>
                <a:gd name="T14" fmla="*/ 481 w 984"/>
                <a:gd name="T15" fmla="*/ 553 h 591"/>
                <a:gd name="T16" fmla="*/ 576 w 984"/>
                <a:gd name="T17" fmla="*/ 585 h 591"/>
                <a:gd name="T18" fmla="*/ 625 w 984"/>
                <a:gd name="T19" fmla="*/ 589 h 591"/>
                <a:gd name="T20" fmla="*/ 670 w 984"/>
                <a:gd name="T21" fmla="*/ 591 h 591"/>
                <a:gd name="T22" fmla="*/ 717 w 984"/>
                <a:gd name="T23" fmla="*/ 581 h 591"/>
                <a:gd name="T24" fmla="*/ 733 w 984"/>
                <a:gd name="T25" fmla="*/ 553 h 591"/>
                <a:gd name="T26" fmla="*/ 730 w 984"/>
                <a:gd name="T27" fmla="*/ 547 h 591"/>
                <a:gd name="T28" fmla="*/ 719 w 984"/>
                <a:gd name="T29" fmla="*/ 549 h 591"/>
                <a:gd name="T30" fmla="*/ 667 w 984"/>
                <a:gd name="T31" fmla="*/ 539 h 591"/>
                <a:gd name="T32" fmla="*/ 641 w 984"/>
                <a:gd name="T33" fmla="*/ 520 h 591"/>
                <a:gd name="T34" fmla="*/ 628 w 984"/>
                <a:gd name="T35" fmla="*/ 501 h 591"/>
                <a:gd name="T36" fmla="*/ 622 w 984"/>
                <a:gd name="T37" fmla="*/ 488 h 591"/>
                <a:gd name="T38" fmla="*/ 619 w 984"/>
                <a:gd name="T39" fmla="*/ 475 h 591"/>
                <a:gd name="T40" fmla="*/ 622 w 984"/>
                <a:gd name="T41" fmla="*/ 449 h 591"/>
                <a:gd name="T42" fmla="*/ 641 w 984"/>
                <a:gd name="T43" fmla="*/ 411 h 591"/>
                <a:gd name="T44" fmla="*/ 735 w 984"/>
                <a:gd name="T45" fmla="*/ 329 h 591"/>
                <a:gd name="T46" fmla="*/ 834 w 984"/>
                <a:gd name="T47" fmla="*/ 261 h 591"/>
                <a:gd name="T48" fmla="*/ 883 w 984"/>
                <a:gd name="T49" fmla="*/ 223 h 591"/>
                <a:gd name="T50" fmla="*/ 949 w 984"/>
                <a:gd name="T51" fmla="*/ 150 h 591"/>
                <a:gd name="T52" fmla="*/ 981 w 984"/>
                <a:gd name="T53" fmla="*/ 82 h 591"/>
                <a:gd name="T54" fmla="*/ 984 w 984"/>
                <a:gd name="T55" fmla="*/ 25 h 591"/>
                <a:gd name="T56" fmla="*/ 975 w 984"/>
                <a:gd name="T57" fmla="*/ 0 h 591"/>
                <a:gd name="T58" fmla="*/ 972 w 984"/>
                <a:gd name="T59" fmla="*/ 5 h 591"/>
                <a:gd name="T60" fmla="*/ 930 w 984"/>
                <a:gd name="T61" fmla="*/ 42 h 591"/>
                <a:gd name="T62" fmla="*/ 874 w 984"/>
                <a:gd name="T63" fmla="*/ 79 h 591"/>
                <a:gd name="T64" fmla="*/ 834 w 984"/>
                <a:gd name="T65" fmla="*/ 101 h 591"/>
                <a:gd name="T66" fmla="*/ 791 w 984"/>
                <a:gd name="T67" fmla="*/ 127 h 591"/>
                <a:gd name="T68" fmla="*/ 714 w 984"/>
                <a:gd name="T69" fmla="*/ 189 h 591"/>
                <a:gd name="T70" fmla="*/ 609 w 984"/>
                <a:gd name="T71" fmla="*/ 294 h 591"/>
                <a:gd name="T72" fmla="*/ 542 w 984"/>
                <a:gd name="T73" fmla="*/ 359 h 591"/>
                <a:gd name="T74" fmla="*/ 510 w 984"/>
                <a:gd name="T75" fmla="*/ 388 h 591"/>
                <a:gd name="T76" fmla="*/ 465 w 984"/>
                <a:gd name="T77" fmla="*/ 422 h 591"/>
                <a:gd name="T78" fmla="*/ 431 w 984"/>
                <a:gd name="T79" fmla="*/ 437 h 591"/>
                <a:gd name="T80" fmla="*/ 388 w 984"/>
                <a:gd name="T81" fmla="*/ 435 h 591"/>
                <a:gd name="T82" fmla="*/ 357 w 984"/>
                <a:gd name="T83" fmla="*/ 429 h 591"/>
                <a:gd name="T84" fmla="*/ 323 w 984"/>
                <a:gd name="T85" fmla="*/ 422 h 591"/>
                <a:gd name="T86" fmla="*/ 229 w 984"/>
                <a:gd name="T87" fmla="*/ 411 h 591"/>
                <a:gd name="T88" fmla="*/ 127 w 984"/>
                <a:gd name="T89" fmla="*/ 413 h 591"/>
                <a:gd name="T90" fmla="*/ 58 w 984"/>
                <a:gd name="T91" fmla="*/ 432 h 591"/>
                <a:gd name="T92" fmla="*/ 18 w 984"/>
                <a:gd name="T93" fmla="*/ 455 h 591"/>
                <a:gd name="T94" fmla="*/ 0 w 984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4" h="591">
                  <a:moveTo>
                    <a:pt x="0" y="471"/>
                  </a:moveTo>
                  <a:lnTo>
                    <a:pt x="19" y="467"/>
                  </a:lnTo>
                  <a:lnTo>
                    <a:pt x="124" y="455"/>
                  </a:lnTo>
                  <a:lnTo>
                    <a:pt x="212" y="457"/>
                  </a:lnTo>
                  <a:lnTo>
                    <a:pt x="257" y="464"/>
                  </a:lnTo>
                  <a:lnTo>
                    <a:pt x="300" y="474"/>
                  </a:lnTo>
                  <a:lnTo>
                    <a:pt x="389" y="511"/>
                  </a:lnTo>
                  <a:lnTo>
                    <a:pt x="481" y="553"/>
                  </a:lnTo>
                  <a:lnTo>
                    <a:pt x="576" y="585"/>
                  </a:lnTo>
                  <a:lnTo>
                    <a:pt x="625" y="589"/>
                  </a:lnTo>
                  <a:lnTo>
                    <a:pt x="670" y="591"/>
                  </a:lnTo>
                  <a:lnTo>
                    <a:pt x="717" y="581"/>
                  </a:lnTo>
                  <a:lnTo>
                    <a:pt x="733" y="553"/>
                  </a:lnTo>
                  <a:lnTo>
                    <a:pt x="730" y="547"/>
                  </a:lnTo>
                  <a:lnTo>
                    <a:pt x="719" y="549"/>
                  </a:lnTo>
                  <a:lnTo>
                    <a:pt x="667" y="539"/>
                  </a:lnTo>
                  <a:lnTo>
                    <a:pt x="641" y="520"/>
                  </a:lnTo>
                  <a:lnTo>
                    <a:pt x="628" y="501"/>
                  </a:lnTo>
                  <a:lnTo>
                    <a:pt x="622" y="488"/>
                  </a:lnTo>
                  <a:lnTo>
                    <a:pt x="619" y="475"/>
                  </a:lnTo>
                  <a:lnTo>
                    <a:pt x="622" y="449"/>
                  </a:lnTo>
                  <a:lnTo>
                    <a:pt x="641" y="411"/>
                  </a:lnTo>
                  <a:lnTo>
                    <a:pt x="735" y="329"/>
                  </a:lnTo>
                  <a:lnTo>
                    <a:pt x="834" y="261"/>
                  </a:lnTo>
                  <a:lnTo>
                    <a:pt x="883" y="223"/>
                  </a:lnTo>
                  <a:lnTo>
                    <a:pt x="949" y="150"/>
                  </a:lnTo>
                  <a:lnTo>
                    <a:pt x="981" y="82"/>
                  </a:lnTo>
                  <a:lnTo>
                    <a:pt x="984" y="25"/>
                  </a:lnTo>
                  <a:lnTo>
                    <a:pt x="975" y="0"/>
                  </a:lnTo>
                  <a:lnTo>
                    <a:pt x="972" y="5"/>
                  </a:lnTo>
                  <a:lnTo>
                    <a:pt x="930" y="42"/>
                  </a:lnTo>
                  <a:lnTo>
                    <a:pt x="874" y="79"/>
                  </a:lnTo>
                  <a:lnTo>
                    <a:pt x="834" y="101"/>
                  </a:lnTo>
                  <a:lnTo>
                    <a:pt x="791" y="127"/>
                  </a:lnTo>
                  <a:lnTo>
                    <a:pt x="714" y="189"/>
                  </a:lnTo>
                  <a:lnTo>
                    <a:pt x="609" y="294"/>
                  </a:lnTo>
                  <a:lnTo>
                    <a:pt x="542" y="359"/>
                  </a:lnTo>
                  <a:lnTo>
                    <a:pt x="510" y="388"/>
                  </a:lnTo>
                  <a:lnTo>
                    <a:pt x="465" y="422"/>
                  </a:lnTo>
                  <a:lnTo>
                    <a:pt x="431" y="437"/>
                  </a:lnTo>
                  <a:lnTo>
                    <a:pt x="388" y="435"/>
                  </a:lnTo>
                  <a:lnTo>
                    <a:pt x="357" y="429"/>
                  </a:lnTo>
                  <a:lnTo>
                    <a:pt x="323" y="422"/>
                  </a:lnTo>
                  <a:lnTo>
                    <a:pt x="229" y="411"/>
                  </a:lnTo>
                  <a:lnTo>
                    <a:pt x="127" y="413"/>
                  </a:lnTo>
                  <a:lnTo>
                    <a:pt x="58" y="432"/>
                  </a:lnTo>
                  <a:lnTo>
                    <a:pt x="18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21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(Python)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은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1990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년 암스테르담의 귀도 반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로섬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(Guido Van Rossum)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개발뱀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모양으로 그려져 있는 이유가 여기에 있다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파이썬이란</a:t>
            </a:r>
            <a:r>
              <a:rPr lang="en-US" altLang="ko-K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?</a:t>
            </a: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/>
              <a:t>PAGE</a:t>
            </a:r>
            <a:r>
              <a:rPr lang="en-US" altLang="ko-KR" sz="1050" b="1" dirty="0"/>
              <a:t>01</a:t>
            </a:r>
            <a:endParaRPr lang="ko-KR" altLang="en-US" sz="1050" b="1" dirty="0"/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pic>
        <p:nvPicPr>
          <p:cNvPr id="1026" name="Picture 2" descr="https://wikidocs.net/images/page/5/pahkey_KRRKrp.png">
            <a:extLst>
              <a:ext uri="{FF2B5EF4-FFF2-40B4-BE49-F238E27FC236}">
                <a16:creationId xmlns:a16="http://schemas.microsoft.com/office/drawing/2014/main" id="{945C9088-4C80-4D9E-9FFB-49B1ACD34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27" y="1302500"/>
            <a:ext cx="2330400" cy="7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30A3EB4-75B5-41A2-8B35-04183088DB98}"/>
              </a:ext>
            </a:extLst>
          </p:cNvPr>
          <p:cNvGrpSpPr/>
          <p:nvPr/>
        </p:nvGrpSpPr>
        <p:grpSpPr>
          <a:xfrm>
            <a:off x="3329980" y="1302500"/>
            <a:ext cx="6100953" cy="4475854"/>
            <a:chOff x="3074979" y="1302089"/>
            <a:chExt cx="6100953" cy="4475854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A52EF9CE-2CA5-42DE-A3C9-04C01E3AEC60}"/>
                </a:ext>
              </a:extLst>
            </p:cNvPr>
            <p:cNvSpPr/>
            <p:nvPr/>
          </p:nvSpPr>
          <p:spPr>
            <a:xfrm>
              <a:off x="3074979" y="1302089"/>
              <a:ext cx="6096000" cy="147732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파이썬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(Python)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은 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1990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년 암스테르담의 귀도 반 </a:t>
              </a:r>
              <a:r>
                <a:rPr lang="ko-KR" altLang="en-US" sz="1500" dirty="0" err="1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로섬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(Guido Van Rossum)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이 개발한 인터프리터</a:t>
              </a:r>
              <a:r>
                <a:rPr lang="en-US" altLang="ko-KR" sz="1500" baseline="30000" dirty="0">
                  <a:latin typeface="서울남산체 B" panose="02020603020101020101" pitchFamily="18" charset="-127"/>
                  <a:ea typeface="서울남산체 B" panose="02020603020101020101" pitchFamily="18" charset="-127"/>
                  <a:hlinkClick r:id="rId11"/>
                </a:rPr>
                <a:t>1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 언어이다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500" dirty="0" err="1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파이썬의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 사전적인 의미는 고대 신화에 나오는 </a:t>
              </a:r>
              <a:r>
                <a:rPr lang="ko-KR" altLang="en-US" sz="1500" dirty="0" err="1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파르나소스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 산의 동굴에 살던 큰 뱀을 뜻하며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, 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대부분의 파이썬 책 표지와 아이콘이 뱀 모양으로 그려져 있는 이유가 여기에 있다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.</a:t>
              </a:r>
              <a:endPara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endParaRPr>
            </a:p>
          </p:txBody>
        </p:sp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C33F3D19-A51C-4C57-BAF9-F12E5D221008}"/>
                </a:ext>
              </a:extLst>
            </p:cNvPr>
            <p:cNvSpPr/>
            <p:nvPr/>
          </p:nvSpPr>
          <p:spPr>
            <a:xfrm>
              <a:off x="3079932" y="2915621"/>
              <a:ext cx="6096000" cy="28623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500" dirty="0" err="1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파이썬은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 우리나라에서는 아직 대중적으로 사용되고 있지 않지만 외국에서는 교육 </a:t>
              </a:r>
              <a:r>
                <a:rPr lang="ko-KR" altLang="en-US" sz="1500" dirty="0" err="1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목적뿐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 아니라 실무에서도 많이 사용되고 있다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. 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그 대표적인 예가 바로 구글이다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. 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필자는 구글에서 만들어진 소프트웨어의 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50% 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이상이 </a:t>
              </a:r>
              <a:r>
                <a:rPr lang="ko-KR" altLang="en-US" sz="1500" dirty="0" err="1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파이썬으로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 만들어졌다는 이야기를 들은 적도 있다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. 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이외에도 많이 알려진 예를 몇 가지 들자면 온라인 사진 공유 서비스인 인스타그램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(Instagram), 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파일 동기화 서비스인 </a:t>
              </a:r>
              <a:r>
                <a:rPr lang="ko-KR" altLang="en-US" sz="1500" dirty="0" err="1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드롭박스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(Dropbox)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등이 있다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또한 파이썬 프로그램은 공동 작업과 유지 보수가 매우 쉽고 편하다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. 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그 때문에 이미 다른 언어로 작성된 많은 프로그램과 모듈들이 </a:t>
              </a:r>
              <a:r>
                <a:rPr lang="ko-KR" altLang="en-US" sz="1500" dirty="0" err="1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파이썬으로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 재구성되고 있다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. 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국내에서도 그 가치를 인정받아 사용자층이 더욱 넓어지고 있고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, </a:t>
              </a:r>
              <a:r>
                <a:rPr lang="ko-KR" altLang="en-US" sz="1500" dirty="0" err="1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파이썬을</a:t>
              </a:r>
              <a:r>
                <a:rPr lang="ko-KR" altLang="en-US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 이용해 프로그램을 개발하는 기업체들 또한 늘어 가고 있는 추세이다</a:t>
              </a:r>
              <a:r>
                <a:rPr lang="en-US" altLang="ko-KR" sz="1500" dirty="0"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.</a:t>
              </a:r>
              <a:endParaRPr lang="en-US" altLang="ko-KR" sz="1500" dirty="0">
                <a:effectLst/>
                <a:latin typeface="서울남산체 B" panose="02020603020101020101" pitchFamily="18" charset="-127"/>
                <a:ea typeface="서울남산체 B" panose="02020603020101020101" pitchFamily="18" charset="-127"/>
              </a:endParaRPr>
            </a:p>
          </p:txBody>
        </p:sp>
      </p:grpSp>
      <p:sp>
        <p:nvSpPr>
          <p:cNvPr id="6" name="직사각형 5">
            <a:extLst>
              <a:ext uri="{FF2B5EF4-FFF2-40B4-BE49-F238E27FC236}">
                <a16:creationId xmlns:a16="http://schemas.microsoft.com/office/drawing/2014/main" id="{03AE4921-DA94-4A9A-98EC-684AACF646F4}"/>
              </a:ext>
            </a:extLst>
          </p:cNvPr>
          <p:cNvSpPr/>
          <p:nvPr/>
        </p:nvSpPr>
        <p:spPr>
          <a:xfrm>
            <a:off x="2580586" y="6172755"/>
            <a:ext cx="6519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인터프리터 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언어란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한 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줄씩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소스 코드를 해석해서 그때그때 실행해 결과를 바로 확인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할 수 있는 언어이다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 </a:t>
            </a:r>
            <a:endParaRPr lang="ko-KR" altLang="en-US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019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파이썬의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 특징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02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7FAC9F-7D79-43FA-88CB-CA017BC0EEBD}"/>
              </a:ext>
            </a:extLst>
          </p:cNvPr>
          <p:cNvSpPr/>
          <p:nvPr/>
        </p:nvSpPr>
        <p:spPr>
          <a:xfrm>
            <a:off x="4219879" y="1139151"/>
            <a:ext cx="6664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프로그래밍이란 인간이 생각하는 것을 컴퓨터에 지시하는 행위라고 할 수 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앞으로 살펴볼 파이썬 문법에서도 보게 되겠지만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파이썬은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사람이 생각하는 방식을 그대로 표현할 수 있는 언어이다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따라서 프로그래머는 굳이 컴퓨터의 사고 체계에 맞추어서 프로그래밍을 하려고 애쓸 필요가 없다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6D1EE1E-CA37-48D6-B0E5-498421DC2A4F}"/>
              </a:ext>
            </a:extLst>
          </p:cNvPr>
          <p:cNvSpPr/>
          <p:nvPr/>
        </p:nvSpPr>
        <p:spPr>
          <a:xfrm>
            <a:off x="823262" y="1135621"/>
            <a:ext cx="340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/>
              <a:t>파이썬은</a:t>
            </a:r>
            <a:r>
              <a:rPr lang="ko-KR" altLang="en-US" b="1" dirty="0"/>
              <a:t> 인간다운 언어이다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BF7D872-D3D2-42EA-BE9C-277DA0998A74}"/>
              </a:ext>
            </a:extLst>
          </p:cNvPr>
          <p:cNvSpPr/>
          <p:nvPr/>
        </p:nvSpPr>
        <p:spPr>
          <a:xfrm>
            <a:off x="4539479" y="2102195"/>
            <a:ext cx="289855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b="1" dirty="0" err="1">
                <a:solidFill>
                  <a:srgbClr val="333333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if</a:t>
            </a:r>
            <a:r>
              <a:rPr lang="ko-KR" altLang="ko-KR" sz="1300" dirty="0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 </a:t>
            </a:r>
            <a:r>
              <a:rPr lang="ko-KR" altLang="ko-KR" sz="1300" dirty="0">
                <a:solidFill>
                  <a:srgbClr val="333333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4</a:t>
            </a:r>
            <a:r>
              <a:rPr lang="ko-KR" altLang="ko-KR" sz="1300" dirty="0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 </a:t>
            </a:r>
            <a:r>
              <a:rPr lang="ko-KR" altLang="ko-KR" sz="1300" b="1" dirty="0" err="1">
                <a:solidFill>
                  <a:srgbClr val="333333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in</a:t>
            </a:r>
            <a:r>
              <a:rPr lang="ko-KR" altLang="ko-KR" sz="1300" dirty="0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 [</a:t>
            </a:r>
            <a:r>
              <a:rPr lang="ko-KR" altLang="ko-KR" sz="1300" dirty="0">
                <a:solidFill>
                  <a:srgbClr val="333333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1</a:t>
            </a:r>
            <a:r>
              <a:rPr lang="ko-KR" altLang="ko-KR" sz="1300" dirty="0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,</a:t>
            </a:r>
            <a:r>
              <a:rPr lang="ko-KR" altLang="ko-KR" sz="1300" dirty="0">
                <a:solidFill>
                  <a:srgbClr val="333333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2</a:t>
            </a:r>
            <a:r>
              <a:rPr lang="ko-KR" altLang="ko-KR" sz="1300" dirty="0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,</a:t>
            </a:r>
            <a:r>
              <a:rPr lang="ko-KR" altLang="ko-KR" sz="1300" dirty="0">
                <a:solidFill>
                  <a:srgbClr val="333333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3</a:t>
            </a:r>
            <a:r>
              <a:rPr lang="ko-KR" altLang="ko-KR" sz="1300" dirty="0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,</a:t>
            </a:r>
            <a:r>
              <a:rPr lang="ko-KR" altLang="ko-KR" sz="1300" dirty="0">
                <a:solidFill>
                  <a:srgbClr val="333333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4</a:t>
            </a:r>
            <a:r>
              <a:rPr lang="ko-KR" altLang="ko-KR" sz="1300" dirty="0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]: </a:t>
            </a:r>
            <a:r>
              <a:rPr lang="ko-KR" altLang="ko-KR" sz="1300" dirty="0" err="1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print</a:t>
            </a:r>
            <a:r>
              <a:rPr lang="ko-KR" altLang="ko-KR" sz="1300" dirty="0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(</a:t>
            </a:r>
            <a:r>
              <a:rPr lang="ko-KR" altLang="ko-KR" sz="1300" dirty="0">
                <a:solidFill>
                  <a:srgbClr val="333333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"4가 있습니다"</a:t>
            </a:r>
            <a:r>
              <a:rPr lang="ko-KR" altLang="ko-KR" sz="1300" dirty="0">
                <a:solidFill>
                  <a:srgbClr val="000000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) </a:t>
            </a:r>
            <a:endParaRPr lang="ko-KR" altLang="ko-KR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7252240-A801-4972-A204-94E04EFB8C3B}"/>
              </a:ext>
            </a:extLst>
          </p:cNvPr>
          <p:cNvSpPr/>
          <p:nvPr/>
        </p:nvSpPr>
        <p:spPr>
          <a:xfrm>
            <a:off x="4516191" y="2394583"/>
            <a:ext cx="256031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위의 예제는 다음처럼 읽을 수 있다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: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DF376A3-AAE3-4B50-92B8-7CAB7CD7EBE3}"/>
              </a:ext>
            </a:extLst>
          </p:cNvPr>
          <p:cNvSpPr/>
          <p:nvPr/>
        </p:nvSpPr>
        <p:spPr>
          <a:xfrm>
            <a:off x="6996880" y="2394583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만약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4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1,2,3,4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중에 있으면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"4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있습니다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를 출력한다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."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5B4E7E8-1971-48AD-96A3-6A147B5A99B8}"/>
              </a:ext>
            </a:extLst>
          </p:cNvPr>
          <p:cNvSpPr/>
          <p:nvPr/>
        </p:nvSpPr>
        <p:spPr>
          <a:xfrm>
            <a:off x="823262" y="2870076"/>
            <a:ext cx="4887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/>
              <a:t>파이썬은</a:t>
            </a:r>
            <a:r>
              <a:rPr lang="ko-KR" altLang="en-US" b="1" dirty="0"/>
              <a:t> 문법이 쉬워 빠르게 배울 수 있다</a:t>
            </a:r>
            <a:endParaRPr lang="ko-KR" altLang="en-US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34A616C-8A43-4B7E-9141-FF730F8B962D}"/>
              </a:ext>
            </a:extLst>
          </p:cNvPr>
          <p:cNvSpPr/>
          <p:nvPr/>
        </p:nvSpPr>
        <p:spPr>
          <a:xfrm>
            <a:off x="5627206" y="2921368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파이썬은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문법 자체가 아주 쉽고 간결하며 사람의 사고 체계와 매우 닮아 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99CD684-F024-4FEE-8D9B-A94EF9EBF377}"/>
              </a:ext>
            </a:extLst>
          </p:cNvPr>
          <p:cNvSpPr/>
          <p:nvPr/>
        </p:nvSpPr>
        <p:spPr>
          <a:xfrm>
            <a:off x="823262" y="3367896"/>
            <a:ext cx="3637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/>
              <a:t>파이썬은</a:t>
            </a:r>
            <a:r>
              <a:rPr lang="ko-KR" altLang="en-US" b="1" dirty="0"/>
              <a:t> 무료이지만 강력하다</a:t>
            </a:r>
            <a:endParaRPr lang="ko-KR" altLang="en-US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2B0F094B-676A-4008-9828-F632AAEAD6C9}"/>
              </a:ext>
            </a:extLst>
          </p:cNvPr>
          <p:cNvSpPr/>
          <p:nvPr/>
        </p:nvSpPr>
        <p:spPr>
          <a:xfrm>
            <a:off x="4378198" y="3438813"/>
            <a:ext cx="30748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오픈 소스</a:t>
            </a:r>
            <a:r>
              <a:rPr lang="en-US" altLang="ko-KR" sz="1400" baseline="30000" dirty="0">
                <a:latin typeface="서울남산체 B" panose="02020603020101020101" pitchFamily="18" charset="-127"/>
                <a:ea typeface="서울남산체 B" panose="02020603020101020101" pitchFamily="18" charset="-127"/>
                <a:hlinkClick r:id="rId10"/>
              </a:rPr>
              <a:t>1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인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파이썬은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당연히 무료이다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6504C161-80B7-42B1-837B-274E6A1B70B2}"/>
              </a:ext>
            </a:extLst>
          </p:cNvPr>
          <p:cNvSpPr/>
          <p:nvPr/>
        </p:nvSpPr>
        <p:spPr>
          <a:xfrm>
            <a:off x="4393143" y="379540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프로그래머는 만들고자 하는 프로그램의 대부분을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파이썬으로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만들 수 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물론 시스템 프로그래밍이나 하드웨어 제어와 같은 매우 복잡하고 반복 연산이 많은 프로그램은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파이썬과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어울리지 않는다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하지만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파이썬은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이러한 약점을 극복할 수 있게끔 다른 언어로 만든 프로그램을 파이썬 프로그램에 포함시킬 수 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8D322E06-2CFF-48E8-BA33-A3CB23B97020}"/>
              </a:ext>
            </a:extLst>
          </p:cNvPr>
          <p:cNvSpPr/>
          <p:nvPr/>
        </p:nvSpPr>
        <p:spPr>
          <a:xfrm>
            <a:off x="4378197" y="4809475"/>
            <a:ext cx="597806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파이썬과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C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찰떡궁합이란 말이 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즉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프로그램의 전반적인 뼈대는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파이썬으로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만들고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빠른 실행 속도를 필요로 하는 부분은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C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로 만들어서 파이썬 프로그램 안에 포함시키는 것이다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정말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놀라우리만치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영악한 언어가 아닌가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).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사실 파이썬 라이브러리</a:t>
            </a:r>
            <a:r>
              <a:rPr lang="en-US" altLang="ko-KR" sz="1400" baseline="30000" dirty="0">
                <a:latin typeface="서울남산체 B" panose="02020603020101020101" pitchFamily="18" charset="-127"/>
                <a:ea typeface="서울남산체 B" panose="02020603020101020101" pitchFamily="18" charset="-127"/>
                <a:hlinkClick r:id="rId11"/>
              </a:rPr>
              <a:t>2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들 중에는 순수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파이썬만으로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제작된 것도 많지만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C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로 만들어진 것도 많다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C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로 만들어진 것들은 대부분 속도가 빠르다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715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파이썬의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 특징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03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42D31089-4C48-4737-8962-9399A7E69329}"/>
              </a:ext>
            </a:extLst>
          </p:cNvPr>
          <p:cNvSpPr/>
          <p:nvPr/>
        </p:nvSpPr>
        <p:spPr>
          <a:xfrm>
            <a:off x="1106341" y="1317662"/>
            <a:ext cx="2401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/>
              <a:t>파이썬은</a:t>
            </a:r>
            <a:r>
              <a:rPr lang="ko-KR" altLang="en-US" b="1" dirty="0"/>
              <a:t> 간결하다</a:t>
            </a:r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A8F78C5-2C6C-416A-A40C-DA4A41AF1350}"/>
              </a:ext>
            </a:extLst>
          </p:cNvPr>
          <p:cNvSpPr/>
          <p:nvPr/>
        </p:nvSpPr>
        <p:spPr>
          <a:xfrm>
            <a:off x="1077287" y="3576574"/>
            <a:ext cx="4411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/>
              <a:t>파이썬은</a:t>
            </a:r>
            <a:r>
              <a:rPr lang="ko-KR" altLang="en-US" b="1" dirty="0"/>
              <a:t> 프로그래밍을 즐기게 해준다</a:t>
            </a:r>
            <a:endParaRPr lang="ko-KR" altLang="en-US" dirty="0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477254E3-B416-4885-AC2E-C5963D5805D6}"/>
              </a:ext>
            </a:extLst>
          </p:cNvPr>
          <p:cNvSpPr/>
          <p:nvPr/>
        </p:nvSpPr>
        <p:spPr>
          <a:xfrm>
            <a:off x="1106341" y="4601639"/>
            <a:ext cx="3488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/>
              <a:t>파이썬은</a:t>
            </a:r>
            <a:r>
              <a:rPr lang="ko-KR" altLang="en-US" b="1" dirty="0"/>
              <a:t> 개발 속도가 빠르다</a:t>
            </a:r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E1E2AAF-1E9B-4536-A849-4567E66A42C4}"/>
              </a:ext>
            </a:extLst>
          </p:cNvPr>
          <p:cNvSpPr/>
          <p:nvPr/>
        </p:nvSpPr>
        <p:spPr>
          <a:xfrm>
            <a:off x="3743610" y="1357842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만약 펄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(Perl)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과 같은 프로그래밍 언어가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100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가지 방법으로 하나의 일을 처리할 수 있다면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파이썬은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가장 좋은 방법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가지만 이용하는 것을 선호한다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 간결함의 철학은 파이썬 문법에도 그대로 적용되어 파이썬 프로그래밍을 하는 사람들은 잘 정리되어 있는 소스 코드를 볼 수 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다른 사람이 작업한 소스 코드도 한눈에 들어와 이해하기 쉽기 때문에 공동 작업과 유지 보수가 아주 쉽고 편하다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D405EE6-E4D6-47C0-B7FD-9549FCACAA02}"/>
              </a:ext>
            </a:extLst>
          </p:cNvPr>
          <p:cNvSpPr/>
          <p:nvPr/>
        </p:nvSpPr>
        <p:spPr>
          <a:xfrm>
            <a:off x="3743610" y="2618157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 프로그램은 줄을 맞추지 않으면 실행이 되지 않는다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코드를 예쁘게 작성하려고 줄을 맞추는 것이 아니라 실행이 되게 하려면 꼭 줄을 맞추어야 하는 것이다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이렇듯 줄을 맞추어 코드를 작성하는 행위</a:t>
            </a:r>
            <a:r>
              <a:rPr lang="en-US" altLang="ko-KR" sz="1400" baseline="30000" dirty="0">
                <a:latin typeface="서울남산체 B" panose="02020603020101020101" pitchFamily="18" charset="-127"/>
                <a:ea typeface="서울남산체 B" panose="02020603020101020101" pitchFamily="18" charset="-127"/>
                <a:hlinkClick r:id="rId10"/>
              </a:rPr>
              <a:t>3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가독성에 크게 도움이 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B3DAAA7-664F-4666-BF6A-7B53FFC85017}"/>
              </a:ext>
            </a:extLst>
          </p:cNvPr>
          <p:cNvSpPr/>
          <p:nvPr/>
        </p:nvSpPr>
        <p:spPr>
          <a:xfrm>
            <a:off x="5581726" y="3576574"/>
            <a:ext cx="57055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파이썬은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다른 것에 신경 쓸 필요 없이 내가 하고자 하는 부분에만 집중할 수 있게 해준다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313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3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파이썬으로</a:t>
            </a:r>
            <a:r>
              <a:rPr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 무엇을 할 수 있을까</a:t>
            </a:r>
            <a:r>
              <a:rPr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?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04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A8ADA968-7373-4B94-AB48-06CCE16B74D7}"/>
              </a:ext>
            </a:extLst>
          </p:cNvPr>
          <p:cNvSpPr/>
          <p:nvPr/>
        </p:nvSpPr>
        <p:spPr>
          <a:xfrm>
            <a:off x="995583" y="1425172"/>
            <a:ext cx="3108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/>
              <a:t>파이썬으로</a:t>
            </a:r>
            <a:r>
              <a:rPr lang="ko-KR" altLang="en-US" b="1" dirty="0"/>
              <a:t> 할 수 있는 일</a:t>
            </a:r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21CD368-7221-4059-8076-A535D4C3EE96}"/>
              </a:ext>
            </a:extLst>
          </p:cNvPr>
          <p:cNvSpPr/>
          <p:nvPr/>
        </p:nvSpPr>
        <p:spPr>
          <a:xfrm>
            <a:off x="1077287" y="3743600"/>
            <a:ext cx="3108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/>
              <a:t>파이썬으로</a:t>
            </a:r>
            <a:r>
              <a:rPr lang="ko-KR" altLang="en-US" b="1" dirty="0"/>
              <a:t> 할 수 없는 일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A3BBFB2-A395-484B-B24E-14E026657D8B}"/>
              </a:ext>
            </a:extLst>
          </p:cNvPr>
          <p:cNvSpPr/>
          <p:nvPr/>
        </p:nvSpPr>
        <p:spPr>
          <a:xfrm>
            <a:off x="1523342" y="1976169"/>
            <a:ext cx="22284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시스템 유틸리티 제작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F865693-3BD1-4F2F-93D3-BD3BBB0B05C1}"/>
              </a:ext>
            </a:extLst>
          </p:cNvPr>
          <p:cNvSpPr/>
          <p:nvPr/>
        </p:nvSpPr>
        <p:spPr>
          <a:xfrm>
            <a:off x="1523342" y="2339409"/>
            <a:ext cx="1781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GUI 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프로그래밍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6DE9810-1F1E-4A38-94E7-555A28165805}"/>
              </a:ext>
            </a:extLst>
          </p:cNvPr>
          <p:cNvSpPr/>
          <p:nvPr/>
        </p:nvSpPr>
        <p:spPr>
          <a:xfrm>
            <a:off x="1526269" y="2681251"/>
            <a:ext cx="18405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C/C++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와의 결합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72B6C89-1A60-4ACE-B0C9-EAA76BE7E527}"/>
              </a:ext>
            </a:extLst>
          </p:cNvPr>
          <p:cNvSpPr/>
          <p:nvPr/>
        </p:nvSpPr>
        <p:spPr>
          <a:xfrm>
            <a:off x="1529073" y="3016261"/>
            <a:ext cx="16417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웹 프로그래밍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40DDC3A-9823-4D0D-B5C9-7183DE2EDC60}"/>
              </a:ext>
            </a:extLst>
          </p:cNvPr>
          <p:cNvSpPr/>
          <p:nvPr/>
        </p:nvSpPr>
        <p:spPr>
          <a:xfrm>
            <a:off x="3998997" y="1978127"/>
            <a:ext cx="22381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수치 연산 프로그래밍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F6C1F49-7992-437E-B3F4-2BA8B098DA2D}"/>
              </a:ext>
            </a:extLst>
          </p:cNvPr>
          <p:cNvSpPr/>
          <p:nvPr/>
        </p:nvSpPr>
        <p:spPr>
          <a:xfrm>
            <a:off x="3964197" y="2380056"/>
            <a:ext cx="25298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데이터베이스 프로그래밍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9ECC63AC-40E5-42E6-B1C6-BD5E999E5989}"/>
              </a:ext>
            </a:extLst>
          </p:cNvPr>
          <p:cNvSpPr/>
          <p:nvPr/>
        </p:nvSpPr>
        <p:spPr>
          <a:xfrm>
            <a:off x="3964197" y="2781985"/>
            <a:ext cx="25314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데이터 분석</a:t>
            </a: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사물 인터넷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AEF2443-F8CA-45DF-9098-7C5929BEB385}"/>
              </a:ext>
            </a:extLst>
          </p:cNvPr>
          <p:cNvSpPr/>
          <p:nvPr/>
        </p:nvSpPr>
        <p:spPr>
          <a:xfrm>
            <a:off x="1685126" y="4223919"/>
            <a:ext cx="32031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시스템과 밀접한 프로그래밍 영역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4FEB54EF-6676-48EE-8471-034A2A88202C}"/>
              </a:ext>
            </a:extLst>
          </p:cNvPr>
          <p:cNvSpPr/>
          <p:nvPr/>
        </p:nvSpPr>
        <p:spPr>
          <a:xfrm>
            <a:off x="1696094" y="4645747"/>
            <a:ext cx="19960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모바일 프로그래밍</a:t>
            </a:r>
          </a:p>
        </p:txBody>
      </p:sp>
    </p:spTree>
    <p:extLst>
      <p:ext uri="{BB962C8B-B14F-4D97-AF65-F5344CB8AC3E}">
        <p14:creationId xmlns:p14="http://schemas.microsoft.com/office/powerpoint/2010/main" val="234995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파이썬</a:t>
            </a:r>
            <a:r>
              <a:rPr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설치하기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05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0E08FE2E-3A9A-4493-AE81-2F52ECDEC7FE}"/>
              </a:ext>
            </a:extLst>
          </p:cNvPr>
          <p:cNvSpPr/>
          <p:nvPr/>
        </p:nvSpPr>
        <p:spPr>
          <a:xfrm>
            <a:off x="1050287" y="1310759"/>
            <a:ext cx="340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/>
              <a:t>윈도우에서 파이썬 설치하기</a:t>
            </a:r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DEBC5BD-3A0C-4082-A7D7-9A6F94B49997}"/>
              </a:ext>
            </a:extLst>
          </p:cNvPr>
          <p:cNvSpPr/>
          <p:nvPr/>
        </p:nvSpPr>
        <p:spPr>
          <a:xfrm>
            <a:off x="1340716" y="193597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5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1.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우선 파이썬 공식 홈페이지의 다운로드 페이지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  <a:hlinkClick r:id="rId10"/>
              </a:rPr>
              <a:t>http://www.python.org/downloads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)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에서 윈도우용 파이썬 언어 패키지를 다운로드한다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다음 화면에서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Python 3.x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로 시작하는 버전 중 가장 최근의 윈도우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인스톨러를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다운로드하도록 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712371F-1678-474F-B37A-AB88BD90ED71}"/>
              </a:ext>
            </a:extLst>
          </p:cNvPr>
          <p:cNvSpPr/>
          <p:nvPr/>
        </p:nvSpPr>
        <p:spPr>
          <a:xfrm>
            <a:off x="1340716" y="3266366"/>
            <a:ext cx="609600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5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2.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인스톨러를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실행한 후에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"Install Now"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를 선택하면 바로 설치가 진행된다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62F382C-7ED0-4363-93FC-5EBAC9FE4151}"/>
              </a:ext>
            </a:extLst>
          </p:cNvPr>
          <p:cNvSpPr/>
          <p:nvPr/>
        </p:nvSpPr>
        <p:spPr>
          <a:xfrm>
            <a:off x="1359766" y="3921449"/>
            <a:ext cx="62574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3.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설치가 완료되면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[close]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를 클릭하여 종료한다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파이썬이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정상적으로 설치되었다면 오른쪽 그림과 같이 프로그램 메뉴에서 확인할 수 있을 것이다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en-US" altLang="ko-KR" sz="1500" dirty="0">
              <a:effectLst/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12" name="그림 11" descr="스크린샷이(가) 표시된 사진&#10;&#10;자동 생성된 설명">
            <a:extLst>
              <a:ext uri="{FF2B5EF4-FFF2-40B4-BE49-F238E27FC236}">
                <a16:creationId xmlns:a16="http://schemas.microsoft.com/office/drawing/2014/main" id="{37FB8F3E-4333-4009-9316-F7598A681C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114" y="3921449"/>
            <a:ext cx="23622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4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파이썬 둘러보기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06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47A02D71-DAE2-41BF-9288-B79C0CC9DD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0287" y="1082815"/>
            <a:ext cx="5885714" cy="695238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22BB221A-1F2A-453B-8F54-9001620E6959}"/>
              </a:ext>
            </a:extLst>
          </p:cNvPr>
          <p:cNvSpPr/>
          <p:nvPr/>
        </p:nvSpPr>
        <p:spPr>
          <a:xfrm>
            <a:off x="1042337" y="1873441"/>
            <a:ext cx="35605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↑위와 같은 것을 대화형 인터프리터라고 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1462656-4822-4201-9892-59E296B92453}"/>
              </a:ext>
            </a:extLst>
          </p:cNvPr>
          <p:cNvSpPr/>
          <p:nvPr/>
        </p:nvSpPr>
        <p:spPr>
          <a:xfrm>
            <a:off x="4905036" y="187344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※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대화형 인터프리터는 파이썬 쉘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(Python shell)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이라고도 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3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개의 꺾은 괄호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(&gt;&gt;&gt;)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프롬프트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(prompt)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라고 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D090A51-A76B-493F-A5E1-6BE5DF7BE4DA}"/>
              </a:ext>
            </a:extLst>
          </p:cNvPr>
          <p:cNvSpPr/>
          <p:nvPr/>
        </p:nvSpPr>
        <p:spPr>
          <a:xfrm>
            <a:off x="4905036" y="24058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대화형 인터프리터를 종료할 때는 </a:t>
            </a:r>
            <a:r>
              <a:rPr lang="en-US" altLang="ko-KR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Ctrl+Z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를 누른다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유닉스 계열에서는 </a:t>
            </a:r>
            <a:r>
              <a:rPr lang="en-US" altLang="ko-KR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Ctrl+D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).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또는 다음의 예와 같이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sys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모듈을 사용하여 종료할 수도 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F29242B-A77E-403B-B76E-97974F8D4FA2}"/>
              </a:ext>
            </a:extLst>
          </p:cNvPr>
          <p:cNvSpPr/>
          <p:nvPr/>
        </p:nvSpPr>
        <p:spPr>
          <a:xfrm>
            <a:off x="985383" y="3175786"/>
            <a:ext cx="10070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더하기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2A1E3834-005C-4F2D-8468-9AD45BA99FF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43967" y="3269501"/>
            <a:ext cx="1333333" cy="419048"/>
          </a:xfrm>
          <a:prstGeom prst="rect">
            <a:avLst/>
          </a:prstGeom>
        </p:spPr>
      </p:pic>
      <p:sp>
        <p:nvSpPr>
          <p:cNvPr id="24" name="직사각형 23">
            <a:extLst>
              <a:ext uri="{FF2B5EF4-FFF2-40B4-BE49-F238E27FC236}">
                <a16:creationId xmlns:a16="http://schemas.microsoft.com/office/drawing/2014/main" id="{13CC69C6-7F8C-4FDF-8C08-EC69FF8CC3FD}"/>
              </a:ext>
            </a:extLst>
          </p:cNvPr>
          <p:cNvSpPr/>
          <p:nvPr/>
        </p:nvSpPr>
        <p:spPr>
          <a:xfrm>
            <a:off x="985530" y="4499907"/>
            <a:ext cx="21563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나눗셈</a:t>
            </a:r>
            <a:r>
              <a:rPr lang="en-US" altLang="ko-KR" sz="16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(/)</a:t>
            </a:r>
            <a:r>
              <a:rPr lang="ko-KR" altLang="en-US" sz="16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과 곱셈</a:t>
            </a:r>
            <a:r>
              <a:rPr lang="en-US" altLang="ko-KR" sz="16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(*) </a:t>
            </a:r>
            <a:endParaRPr lang="ko-KR" altLang="en-US" sz="1600" b="1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54392817-BE7F-4A76-A467-DAD43E45A9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47010" y="4991707"/>
            <a:ext cx="1800000" cy="866667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09BA349-E27F-4BD4-A331-EF4B0801243C}"/>
              </a:ext>
            </a:extLst>
          </p:cNvPr>
          <p:cNvSpPr/>
          <p:nvPr/>
        </p:nvSpPr>
        <p:spPr>
          <a:xfrm>
            <a:off x="3827235" y="3175786"/>
            <a:ext cx="30428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변수에 숫자 대입하고 계산하기</a:t>
            </a: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1BD6B36D-7B39-427D-A836-875D2E7883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52361" y="3581673"/>
            <a:ext cx="1142857" cy="838095"/>
          </a:xfrm>
          <a:prstGeom prst="rect">
            <a:avLst/>
          </a:prstGeom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350F11CB-6DC8-455E-941F-090AC5C379CB}"/>
              </a:ext>
            </a:extLst>
          </p:cNvPr>
          <p:cNvSpPr/>
          <p:nvPr/>
        </p:nvSpPr>
        <p:spPr>
          <a:xfrm>
            <a:off x="3813436" y="4505706"/>
            <a:ext cx="30332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변수에 문자 대입하고 출력하기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150487FF-5D0A-493B-9AAF-6541AFE901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35963" y="4959115"/>
            <a:ext cx="1714286" cy="666667"/>
          </a:xfrm>
          <a:prstGeom prst="rect">
            <a:avLst/>
          </a:prstGeom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841A78BE-2FE0-45CE-B7D3-6ECE8D774B47}"/>
              </a:ext>
            </a:extLst>
          </p:cNvPr>
          <p:cNvSpPr/>
          <p:nvPr/>
        </p:nvSpPr>
        <p:spPr>
          <a:xfrm>
            <a:off x="7598188" y="3140471"/>
            <a:ext cx="12089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b="1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조건문</a:t>
            </a:r>
            <a:r>
              <a:rPr lang="ko-KR" altLang="en-US" sz="16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sz="16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if</a:t>
            </a:r>
            <a:endParaRPr lang="ko-KR" altLang="en-US" sz="1600" b="1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DF35DA27-37A6-47F9-BACA-B8B84D5916CC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r="14843"/>
          <a:stretch/>
        </p:blipFill>
        <p:spPr>
          <a:xfrm>
            <a:off x="8147860" y="3514340"/>
            <a:ext cx="3033204" cy="1085714"/>
          </a:xfrm>
          <a:prstGeom prst="rect">
            <a:avLst/>
          </a:prstGeom>
        </p:spPr>
      </p:pic>
      <p:sp>
        <p:nvSpPr>
          <p:cNvPr id="32" name="직사각형 31">
            <a:extLst>
              <a:ext uri="{FF2B5EF4-FFF2-40B4-BE49-F238E27FC236}">
                <a16:creationId xmlns:a16="http://schemas.microsoft.com/office/drawing/2014/main" id="{8D4D4AA1-F3B2-4FF7-8958-F6598F18F3AF}"/>
              </a:ext>
            </a:extLst>
          </p:cNvPr>
          <p:cNvSpPr/>
          <p:nvPr/>
        </p:nvSpPr>
        <p:spPr>
          <a:xfrm>
            <a:off x="8031072" y="4647371"/>
            <a:ext cx="43686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※ print</a:t>
            </a:r>
            <a:r>
              <a:rPr lang="ko-KR" altLang="en-US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 앞의 </a:t>
            </a:r>
            <a:r>
              <a:rPr lang="en-US" altLang="ko-KR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'...'</a:t>
            </a:r>
            <a:r>
              <a:rPr lang="ko-KR" altLang="en-US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은 아직 문장이 끝나지 않았음을 의미한다</a:t>
            </a:r>
            <a:r>
              <a:rPr lang="en-US" altLang="ko-KR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0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BE57AC90-EC82-43F0-9E31-3A55D4BCEFB2}"/>
              </a:ext>
            </a:extLst>
          </p:cNvPr>
          <p:cNvSpPr/>
          <p:nvPr/>
        </p:nvSpPr>
        <p:spPr>
          <a:xfrm>
            <a:off x="8050072" y="4959115"/>
            <a:ext cx="33984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if a &gt; 1: </a:t>
            </a:r>
            <a:r>
              <a:rPr lang="ko-KR" altLang="en-US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다음 문장은 </a:t>
            </a:r>
            <a:r>
              <a:rPr lang="en-US" altLang="ko-KR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Tap </a:t>
            </a:r>
            <a:r>
              <a:rPr lang="ko-KR" altLang="en-US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키 또는 </a:t>
            </a:r>
            <a:r>
              <a:rPr lang="en-US" altLang="ko-KR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Spacebar </a:t>
            </a:r>
            <a:r>
              <a:rPr lang="ko-KR" altLang="en-US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키 </a:t>
            </a:r>
            <a:r>
              <a:rPr lang="en-US" altLang="ko-KR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4</a:t>
            </a:r>
            <a:r>
              <a:rPr lang="ko-KR" altLang="en-US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개를 이용해 반드시 들여쓰기 한 후에 </a:t>
            </a:r>
            <a:r>
              <a:rPr lang="en-US" altLang="ko-KR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print("a is greater than 1")</a:t>
            </a:r>
            <a:r>
              <a:rPr lang="ko-KR" altLang="en-US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이라고 작성해야 한다</a:t>
            </a:r>
            <a:r>
              <a:rPr lang="en-US" altLang="ko-KR" sz="10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0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100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파이썬 둘러보기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07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6" name="직사각형 5">
            <a:extLst>
              <a:ext uri="{FF2B5EF4-FFF2-40B4-BE49-F238E27FC236}">
                <a16:creationId xmlns:a16="http://schemas.microsoft.com/office/drawing/2014/main" id="{B3AE3388-71CC-46B0-8FA5-A69EE4A8BDA0}"/>
              </a:ext>
            </a:extLst>
          </p:cNvPr>
          <p:cNvSpPr/>
          <p:nvPr/>
        </p:nvSpPr>
        <p:spPr>
          <a:xfrm>
            <a:off x="1077287" y="929216"/>
            <a:ext cx="1476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반복문</a:t>
            </a: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for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id="{7E03BA9E-0B99-4104-B0DB-B76FBC6C4C1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25988" y="1364253"/>
            <a:ext cx="2114286" cy="1314286"/>
          </a:xfrm>
          <a:prstGeom prst="rect">
            <a:avLst/>
          </a:prstGeom>
        </p:spPr>
      </p:pic>
      <p:sp>
        <p:nvSpPr>
          <p:cNvPr id="35" name="직사각형 34">
            <a:extLst>
              <a:ext uri="{FF2B5EF4-FFF2-40B4-BE49-F238E27FC236}">
                <a16:creationId xmlns:a16="http://schemas.microsoft.com/office/drawing/2014/main" id="{438D13F5-1EF2-4CCE-8EC9-8916C4AF73BF}"/>
              </a:ext>
            </a:extLst>
          </p:cNvPr>
          <p:cNvSpPr/>
          <p:nvPr/>
        </p:nvSpPr>
        <p:spPr>
          <a:xfrm>
            <a:off x="3734129" y="1407160"/>
            <a:ext cx="70318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for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문을 이용하면 실행해야 할 문장을 여러 번 반복해서 실행시킬 수 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위의 예는 대괄호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([ ])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사이에 있는 값들을 하나씩 출력한다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위 코드의 의미는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"[1, 2, 3]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리스트의 앞에서부터 하나씩 꺼내어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라는 변수에 대입한 후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print(a)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를 수행하라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</a:p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당연히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에 차례로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1, 2, 3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값이 대입되며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print(a)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에 의해서 그 값이 차례대로 출력된다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C9AF0AD9-1AE2-46C9-8B03-1067A4701ED8}"/>
              </a:ext>
            </a:extLst>
          </p:cNvPr>
          <p:cNvSpPr/>
          <p:nvPr/>
        </p:nvSpPr>
        <p:spPr>
          <a:xfrm>
            <a:off x="1077287" y="2775579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반복문</a:t>
            </a: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while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7" name="그림 36">
            <a:extLst>
              <a:ext uri="{FF2B5EF4-FFF2-40B4-BE49-F238E27FC236}">
                <a16:creationId xmlns:a16="http://schemas.microsoft.com/office/drawing/2014/main" id="{EC54D6B2-1E4D-4196-940F-7762C63170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35555" y="2846603"/>
            <a:ext cx="1933333" cy="1752381"/>
          </a:xfrm>
          <a:prstGeom prst="rect">
            <a:avLst/>
          </a:prstGeom>
        </p:spPr>
      </p:pic>
      <p:sp>
        <p:nvSpPr>
          <p:cNvPr id="39" name="직사각형 38">
            <a:extLst>
              <a:ext uri="{FF2B5EF4-FFF2-40B4-BE49-F238E27FC236}">
                <a16:creationId xmlns:a16="http://schemas.microsoft.com/office/drawing/2014/main" id="{9B888005-D338-4B58-8E93-921E93F1E5F8}"/>
              </a:ext>
            </a:extLst>
          </p:cNvPr>
          <p:cNvSpPr/>
          <p:nvPr/>
        </p:nvSpPr>
        <p:spPr>
          <a:xfrm>
            <a:off x="4883338" y="2932248"/>
            <a:ext cx="642681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while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영어 단어는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"~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인 동안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이란 뜻이다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for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문과 마찬가지로 반복해서 문장을 수행할 수 있도록 해준다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</a:p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위의 예제는 </a:t>
            </a:r>
            <a:r>
              <a:rPr lang="en-US" altLang="ko-KR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i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값이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3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보다 작은 동안 </a:t>
            </a:r>
            <a:r>
              <a:rPr lang="en-US" altLang="ko-KR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i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=i+1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과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print(</a:t>
            </a:r>
            <a:r>
              <a:rPr lang="en-US" altLang="ko-KR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i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)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를 수행하라는 말이다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en-US" altLang="ko-KR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i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=i+1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문장은 </a:t>
            </a:r>
            <a:r>
              <a:rPr lang="en-US" altLang="ko-KR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i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의 값을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씩 더하게 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r>
              <a:rPr lang="en-US" altLang="ko-KR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i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값이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씩 증가되어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3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 되면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while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문을 빠져나가게 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DF21028-0F67-4F7C-970B-97D23C710235}"/>
              </a:ext>
            </a:extLst>
          </p:cNvPr>
          <p:cNvSpPr/>
          <p:nvPr/>
        </p:nvSpPr>
        <p:spPr>
          <a:xfrm>
            <a:off x="1077287" y="4338663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함수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94891FDC-A2EB-45AE-BD35-DF990ED283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25988" y="4788787"/>
            <a:ext cx="2095238" cy="1123810"/>
          </a:xfrm>
          <a:prstGeom prst="rect">
            <a:avLst/>
          </a:prstGeom>
        </p:spPr>
      </p:pic>
      <p:sp>
        <p:nvSpPr>
          <p:cNvPr id="42" name="직사각형 41">
            <a:extLst>
              <a:ext uri="{FF2B5EF4-FFF2-40B4-BE49-F238E27FC236}">
                <a16:creationId xmlns:a16="http://schemas.microsoft.com/office/drawing/2014/main" id="{8CEBC457-2975-4A66-9311-4DEDEF496402}"/>
              </a:ext>
            </a:extLst>
          </p:cNvPr>
          <p:cNvSpPr/>
          <p:nvPr/>
        </p:nvSpPr>
        <p:spPr>
          <a:xfrm>
            <a:off x="3671985" y="4792510"/>
            <a:ext cx="70318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파이썬에서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sz="14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def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함수를 만들 때 사용하는 예약어이다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위의 예제는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add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라는 함수를 만들고 그 함수를 어떻게 사용하는지를 보여준다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add(a, b)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에서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a, b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입력값이고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en-US" altLang="ko-KR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a+b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결과값이다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</a:p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즉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3, 4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입력으로 들어오면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3+4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를 수행하고 그 결과값인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7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을 돌려 준다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945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highlight>
                  <a:srgbClr val="E7CDBF"/>
                </a:highlight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파이썬과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highlight>
                  <a:srgbClr val="E7CDBF"/>
                </a:highlight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 에디터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highlight>
                <a:srgbClr val="E7CDBF"/>
              </a:highlight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08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4DBCAEB2-76BB-4949-8B29-67DF55A4B5CC}"/>
              </a:ext>
            </a:extLst>
          </p:cNvPr>
          <p:cNvSpPr/>
          <p:nvPr/>
        </p:nvSpPr>
        <p:spPr>
          <a:xfrm>
            <a:off x="1144164" y="1323134"/>
            <a:ext cx="77068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에디터란 문서를 편집할 수 있는 프로그래밍 툴을 말한다</a:t>
            </a: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대화형 인터프리터에서 만든 프로그램은 인터프리터를 종료함과 동시에 사라지지만 에디터로 만든 프로그램은 파일로 존재하기 때문에 언제든지 다시 사용할 수 있다</a:t>
            </a: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6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2644C81-B3FA-4E25-A1BC-8BFA018A6AB4}"/>
              </a:ext>
            </a:extLst>
          </p:cNvPr>
          <p:cNvSpPr/>
          <p:nvPr/>
        </p:nvSpPr>
        <p:spPr>
          <a:xfrm>
            <a:off x="1144164" y="2374959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IDLE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888FBD9-C1B7-4185-BB4F-FC1F814EB04A}"/>
              </a:ext>
            </a:extLst>
          </p:cNvPr>
          <p:cNvSpPr/>
          <p:nvPr/>
        </p:nvSpPr>
        <p:spPr>
          <a:xfrm>
            <a:off x="1425987" y="2954532"/>
            <a:ext cx="82260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 </a:t>
            </a: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IDLE(Integrated Development and Learning Environment)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파이썬 프로그램 작성을 도와주는 통합 개발환경으로 파이썬 설치 시 기본으로 설치되는 프로그램이다</a:t>
            </a: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endParaRPr lang="ko-KR" altLang="en-US" sz="16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3F51415-D981-4759-8717-C9D3857E8747}"/>
              </a:ext>
            </a:extLst>
          </p:cNvPr>
          <p:cNvSpPr/>
          <p:nvPr/>
        </p:nvSpPr>
        <p:spPr>
          <a:xfrm>
            <a:off x="1425986" y="3726224"/>
            <a:ext cx="93990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IDLE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크게 두가지 창으로 구성된다</a:t>
            </a: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endParaRPr lang="en-US" altLang="ko-KR" sz="16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lvl="1"/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•IDLE 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쉘 창</a:t>
            </a: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(Shell Window) - IDLE 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에디터에서 실행한 프로그램의 결과가 표시되는 창으로 파이썬 쉘과 </a:t>
            </a:r>
            <a:endParaRPr lang="en-US" altLang="ko-KR" sz="16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lvl="1"/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  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동일한 기능을 수행한다</a:t>
            </a: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pPr lvl="1"/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•IDLE 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에디터 창</a:t>
            </a:r>
            <a:r>
              <a:rPr lang="en-US" altLang="ko-KR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(Editor Window) - IDLE </a:t>
            </a:r>
            <a:r>
              <a:rPr lang="ko-KR" altLang="en-US" sz="16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에디터가 실행되는 창</a:t>
            </a:r>
          </a:p>
        </p:txBody>
      </p:sp>
    </p:spTree>
    <p:extLst>
      <p:ext uri="{BB962C8B-B14F-4D97-AF65-F5344CB8AC3E}">
        <p14:creationId xmlns:p14="http://schemas.microsoft.com/office/powerpoint/2010/main" val="311234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</TotalTime>
  <Words>1117</Words>
  <Application>Microsoft Office PowerPoint</Application>
  <PresentationFormat>와이드스크린</PresentationFormat>
  <Paragraphs>86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Wingdings</vt:lpstr>
      <vt:lpstr>Arial</vt:lpstr>
      <vt:lpstr>서울남산체 B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오유림</cp:lastModifiedBy>
  <cp:revision>449</cp:revision>
  <dcterms:created xsi:type="dcterms:W3CDTF">2018-08-02T07:05:36Z</dcterms:created>
  <dcterms:modified xsi:type="dcterms:W3CDTF">2019-01-24T06:23:54Z</dcterms:modified>
</cp:coreProperties>
</file>