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521" r:id="rId2"/>
    <p:sldId id="517" r:id="rId3"/>
    <p:sldId id="522" r:id="rId4"/>
    <p:sldId id="527" r:id="rId5"/>
    <p:sldId id="523" r:id="rId6"/>
    <p:sldId id="524" r:id="rId7"/>
    <p:sldId id="525" r:id="rId8"/>
    <p:sldId id="529" r:id="rId9"/>
    <p:sldId id="526" r:id="rId10"/>
  </p:sldIdLst>
  <p:sldSz cx="12192000" cy="6858000"/>
  <p:notesSz cx="6858000" cy="9144000"/>
  <p:embeddedFontLst>
    <p:embeddedFont>
      <p:font typeface="맑은 고딕" panose="020B0503020000020004" pitchFamily="50" charset="-127"/>
      <p:regular r:id="rId11"/>
      <p:bold r:id="rId12"/>
    </p:embeddedFont>
    <p:embeddedFont>
      <p:font typeface="서울남산체 B" panose="02020603020101020101" pitchFamily="18" charset="-127"/>
      <p:regular r:id="rId13"/>
    </p:embeddedFont>
  </p:embeddedFontLst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CDBF"/>
    <a:srgbClr val="E2EBF2"/>
    <a:srgbClr val="FF6600"/>
    <a:srgbClr val="991B26"/>
    <a:srgbClr val="600107"/>
    <a:srgbClr val="3B5271"/>
    <a:srgbClr val="2F425B"/>
    <a:srgbClr val="28374C"/>
    <a:srgbClr val="FF7C80"/>
    <a:srgbClr val="8BCA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151" autoAdjust="0"/>
    <p:restoredTop sz="94660"/>
  </p:normalViewPr>
  <p:slideViewPr>
    <p:cSldViewPr snapToGrid="0">
      <p:cViewPr varScale="1">
        <p:scale>
          <a:sx n="83" d="100"/>
          <a:sy n="83" d="100"/>
        </p:scale>
        <p:origin x="912" y="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51A05-FE79-4763-A84F-D4FE701A9E82}" type="datetimeFigureOut">
              <a:rPr lang="ko-KR" altLang="en-US" smtClean="0"/>
              <a:t>2019-01-24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F555B-7E58-4FDF-83D4-B4CEA304EAF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651256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51A05-FE79-4763-A84F-D4FE701A9E82}" type="datetimeFigureOut">
              <a:rPr lang="ko-KR" altLang="en-US" smtClean="0"/>
              <a:t>2019-01-24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F555B-7E58-4FDF-83D4-B4CEA304EAF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219546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51A05-FE79-4763-A84F-D4FE701A9E82}" type="datetimeFigureOut">
              <a:rPr lang="ko-KR" altLang="en-US" smtClean="0"/>
              <a:t>2019-01-24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F555B-7E58-4FDF-83D4-B4CEA304EAF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51264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51A05-FE79-4763-A84F-D4FE701A9E82}" type="datetimeFigureOut">
              <a:rPr lang="ko-KR" altLang="en-US" smtClean="0"/>
              <a:t>2019-01-24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F555B-7E58-4FDF-83D4-B4CEA304EAF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915410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51A05-FE79-4763-A84F-D4FE701A9E82}" type="datetimeFigureOut">
              <a:rPr lang="ko-KR" altLang="en-US" smtClean="0"/>
              <a:t>2019-01-24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F555B-7E58-4FDF-83D4-B4CEA304EAF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855604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51A05-FE79-4763-A84F-D4FE701A9E82}" type="datetimeFigureOut">
              <a:rPr lang="ko-KR" altLang="en-US" smtClean="0"/>
              <a:t>2019-01-24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F555B-7E58-4FDF-83D4-B4CEA304EAF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54306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51A05-FE79-4763-A84F-D4FE701A9E82}" type="datetimeFigureOut">
              <a:rPr lang="ko-KR" altLang="en-US" smtClean="0"/>
              <a:t>2019-01-24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F555B-7E58-4FDF-83D4-B4CEA304EAF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877557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51A05-FE79-4763-A84F-D4FE701A9E82}" type="datetimeFigureOut">
              <a:rPr lang="ko-KR" altLang="en-US" smtClean="0"/>
              <a:t>2019-01-24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F555B-7E58-4FDF-83D4-B4CEA304EAF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48513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51A05-FE79-4763-A84F-D4FE701A9E82}" type="datetimeFigureOut">
              <a:rPr lang="ko-KR" altLang="en-US" smtClean="0"/>
              <a:t>2019-01-24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F555B-7E58-4FDF-83D4-B4CEA304EAF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34166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51A05-FE79-4763-A84F-D4FE701A9E82}" type="datetimeFigureOut">
              <a:rPr lang="ko-KR" altLang="en-US" smtClean="0"/>
              <a:t>2019-01-24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F555B-7E58-4FDF-83D4-B4CEA304EAF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017480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351A05-FE79-4763-A84F-D4FE701A9E82}" type="datetimeFigureOut">
              <a:rPr lang="ko-KR" altLang="en-US" smtClean="0"/>
              <a:t>2019-01-24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AF555B-7E58-4FDF-83D4-B4CEA304EAF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65472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351A05-FE79-4763-A84F-D4FE701A9E82}" type="datetimeFigureOut">
              <a:rPr lang="ko-KR" altLang="en-US" smtClean="0"/>
              <a:t>2019-01-24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AF555B-7E58-4FDF-83D4-B4CEA304EAF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1216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3.png"/><Relationship Id="rId7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hyperlink" Target="https://wikidocs.net/4307#fn:interpret" TargetMode="External"/><Relationship Id="rId5" Type="http://schemas.openxmlformats.org/officeDocument/2006/relationships/image" Target="../media/image5.png"/><Relationship Id="rId10" Type="http://schemas.openxmlformats.org/officeDocument/2006/relationships/image" Target="../media/image9.png"/><Relationship Id="rId4" Type="http://schemas.openxmlformats.org/officeDocument/2006/relationships/image" Target="../media/image4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3.png"/><Relationship Id="rId7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hyperlink" Target="https://wikidocs.net/6#fn:library" TargetMode="External"/><Relationship Id="rId5" Type="http://schemas.openxmlformats.org/officeDocument/2006/relationships/image" Target="../media/image5.png"/><Relationship Id="rId10" Type="http://schemas.openxmlformats.org/officeDocument/2006/relationships/hyperlink" Target="https://wikidocs.net/6#fn:opensource" TargetMode="External"/><Relationship Id="rId4" Type="http://schemas.openxmlformats.org/officeDocument/2006/relationships/image" Target="../media/image4.png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3.png"/><Relationship Id="rId7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10" Type="http://schemas.openxmlformats.org/officeDocument/2006/relationships/hyperlink" Target="https://wikidocs.net/6#fn:indentation" TargetMode="External"/><Relationship Id="rId4" Type="http://schemas.openxmlformats.org/officeDocument/2006/relationships/image" Target="../media/image4.png"/><Relationship Id="rId9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3.png"/><Relationship Id="rId7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3.png"/><Relationship Id="rId7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0.png"/><Relationship Id="rId5" Type="http://schemas.openxmlformats.org/officeDocument/2006/relationships/image" Target="../media/image5.png"/><Relationship Id="rId10" Type="http://schemas.openxmlformats.org/officeDocument/2006/relationships/hyperlink" Target="http://www.python.org/downloads/" TargetMode="External"/><Relationship Id="rId4" Type="http://schemas.openxmlformats.org/officeDocument/2006/relationships/image" Target="../media/image4.png"/><Relationship Id="rId9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4.png"/><Relationship Id="rId3" Type="http://schemas.openxmlformats.org/officeDocument/2006/relationships/image" Target="../media/image3.png"/><Relationship Id="rId7" Type="http://schemas.openxmlformats.org/officeDocument/2006/relationships/image" Target="../media/image1.png"/><Relationship Id="rId12" Type="http://schemas.openxmlformats.org/officeDocument/2006/relationships/image" Target="../media/image1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2.png"/><Relationship Id="rId5" Type="http://schemas.openxmlformats.org/officeDocument/2006/relationships/image" Target="../media/image5.png"/><Relationship Id="rId15" Type="http://schemas.openxmlformats.org/officeDocument/2006/relationships/image" Target="../media/image16.png"/><Relationship Id="rId10" Type="http://schemas.openxmlformats.org/officeDocument/2006/relationships/image" Target="../media/image11.png"/><Relationship Id="rId4" Type="http://schemas.openxmlformats.org/officeDocument/2006/relationships/image" Target="../media/image4.png"/><Relationship Id="rId9" Type="http://schemas.openxmlformats.org/officeDocument/2006/relationships/image" Target="../media/image8.png"/><Relationship Id="rId1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3.png"/><Relationship Id="rId7" Type="http://schemas.openxmlformats.org/officeDocument/2006/relationships/image" Target="../media/image1.png"/><Relationship Id="rId12" Type="http://schemas.openxmlformats.org/officeDocument/2006/relationships/image" Target="../media/image1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8.png"/><Relationship Id="rId5" Type="http://schemas.openxmlformats.org/officeDocument/2006/relationships/image" Target="../media/image5.png"/><Relationship Id="rId10" Type="http://schemas.openxmlformats.org/officeDocument/2006/relationships/image" Target="../media/image17.png"/><Relationship Id="rId4" Type="http://schemas.openxmlformats.org/officeDocument/2006/relationships/image" Target="../media/image4.png"/><Relationship Id="rId9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3.png"/><Relationship Id="rId7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2EB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자유형 48"/>
          <p:cNvSpPr/>
          <p:nvPr/>
        </p:nvSpPr>
        <p:spPr>
          <a:xfrm flipH="1">
            <a:off x="3601639" y="5181700"/>
            <a:ext cx="3112081" cy="506842"/>
          </a:xfrm>
          <a:custGeom>
            <a:avLst/>
            <a:gdLst>
              <a:gd name="connsiteX0" fmla="*/ 250177 w 3887209"/>
              <a:gd name="connsiteY0" fmla="*/ 572861 h 726623"/>
              <a:gd name="connsiteX1" fmla="*/ 250177 w 3887209"/>
              <a:gd name="connsiteY1" fmla="*/ 572862 h 726623"/>
              <a:gd name="connsiteX2" fmla="*/ 250177 w 3887209"/>
              <a:gd name="connsiteY2" fmla="*/ 572862 h 726623"/>
              <a:gd name="connsiteX3" fmla="*/ 0 w 3887209"/>
              <a:gd name="connsiteY3" fmla="*/ 318406 h 726623"/>
              <a:gd name="connsiteX4" fmla="*/ 0 w 3887209"/>
              <a:gd name="connsiteY4" fmla="*/ 318407 h 726623"/>
              <a:gd name="connsiteX5" fmla="*/ 0 w 3887209"/>
              <a:gd name="connsiteY5" fmla="*/ 318407 h 726623"/>
              <a:gd name="connsiteX6" fmla="*/ 179261 w 3887209"/>
              <a:gd name="connsiteY6" fmla="*/ 106135 h 726623"/>
              <a:gd name="connsiteX7" fmla="*/ 179261 w 3887209"/>
              <a:gd name="connsiteY7" fmla="*/ 106136 h 726623"/>
              <a:gd name="connsiteX8" fmla="*/ 179261 w 3887209"/>
              <a:gd name="connsiteY8" fmla="*/ 106136 h 726623"/>
              <a:gd name="connsiteX9" fmla="*/ 285397 w 3887209"/>
              <a:gd name="connsiteY9" fmla="*/ 0 h 726623"/>
              <a:gd name="connsiteX10" fmla="*/ 3781073 w 3887209"/>
              <a:gd name="connsiteY10" fmla="*/ 0 h 726623"/>
              <a:gd name="connsiteX11" fmla="*/ 3887209 w 3887209"/>
              <a:gd name="connsiteY11" fmla="*/ 106136 h 726623"/>
              <a:gd name="connsiteX12" fmla="*/ 3887208 w 3887209"/>
              <a:gd name="connsiteY12" fmla="*/ 106136 h 726623"/>
              <a:gd name="connsiteX13" fmla="*/ 3781072 w 3887209"/>
              <a:gd name="connsiteY13" fmla="*/ 212272 h 726623"/>
              <a:gd name="connsiteX14" fmla="*/ 3188450 w 3887209"/>
              <a:gd name="connsiteY14" fmla="*/ 212272 h 726623"/>
              <a:gd name="connsiteX15" fmla="*/ 3229759 w 3887209"/>
              <a:gd name="connsiteY15" fmla="*/ 220612 h 726623"/>
              <a:gd name="connsiteX16" fmla="*/ 3294582 w 3887209"/>
              <a:gd name="connsiteY16" fmla="*/ 318407 h 726623"/>
              <a:gd name="connsiteX17" fmla="*/ 3294581 w 3887209"/>
              <a:gd name="connsiteY17" fmla="*/ 318407 h 726623"/>
              <a:gd name="connsiteX18" fmla="*/ 3188445 w 3887209"/>
              <a:gd name="connsiteY18" fmla="*/ 424543 h 726623"/>
              <a:gd name="connsiteX19" fmla="*/ 2704325 w 3887209"/>
              <a:gd name="connsiteY19" fmla="*/ 424543 h 726623"/>
              <a:gd name="connsiteX20" fmla="*/ 2737221 w 3887209"/>
              <a:gd name="connsiteY20" fmla="*/ 431185 h 726623"/>
              <a:gd name="connsiteX21" fmla="*/ 2831131 w 3887209"/>
              <a:gd name="connsiteY21" fmla="*/ 572862 h 726623"/>
              <a:gd name="connsiteX22" fmla="*/ 2831130 w 3887209"/>
              <a:gd name="connsiteY22" fmla="*/ 572862 h 726623"/>
              <a:gd name="connsiteX23" fmla="*/ 2677369 w 3887209"/>
              <a:gd name="connsiteY23" fmla="*/ 726623 h 726623"/>
              <a:gd name="connsiteX24" fmla="*/ 403938 w 3887209"/>
              <a:gd name="connsiteY24" fmla="*/ 726622 h 726623"/>
              <a:gd name="connsiteX25" fmla="*/ 262260 w 3887209"/>
              <a:gd name="connsiteY25" fmla="*/ 632712 h 726623"/>
              <a:gd name="connsiteX26" fmla="*/ 250177 w 3887209"/>
              <a:gd name="connsiteY26" fmla="*/ 572862 h 726623"/>
              <a:gd name="connsiteX27" fmla="*/ 262260 w 3887209"/>
              <a:gd name="connsiteY27" fmla="*/ 513011 h 726623"/>
              <a:gd name="connsiteX28" fmla="*/ 344087 w 3887209"/>
              <a:gd name="connsiteY28" fmla="*/ 431185 h 726623"/>
              <a:gd name="connsiteX29" fmla="*/ 376987 w 3887209"/>
              <a:gd name="connsiteY29" fmla="*/ 424542 h 726623"/>
              <a:gd name="connsiteX30" fmla="*/ 106136 w 3887209"/>
              <a:gd name="connsiteY30" fmla="*/ 424542 h 726623"/>
              <a:gd name="connsiteX31" fmla="*/ 8341 w 3887209"/>
              <a:gd name="connsiteY31" fmla="*/ 359719 h 726623"/>
              <a:gd name="connsiteX32" fmla="*/ 0 w 3887209"/>
              <a:gd name="connsiteY32" fmla="*/ 318407 h 726623"/>
              <a:gd name="connsiteX33" fmla="*/ 8341 w 3887209"/>
              <a:gd name="connsiteY33" fmla="*/ 277094 h 726623"/>
              <a:gd name="connsiteX34" fmla="*/ 106136 w 3887209"/>
              <a:gd name="connsiteY34" fmla="*/ 212271 h 726623"/>
              <a:gd name="connsiteX35" fmla="*/ 285397 w 3887209"/>
              <a:gd name="connsiteY35" fmla="*/ 212271 h 726623"/>
              <a:gd name="connsiteX36" fmla="*/ 187602 w 3887209"/>
              <a:gd name="connsiteY36" fmla="*/ 147448 h 726623"/>
              <a:gd name="connsiteX37" fmla="*/ 179261 w 3887209"/>
              <a:gd name="connsiteY37" fmla="*/ 106136 h 726623"/>
              <a:gd name="connsiteX38" fmla="*/ 187602 w 3887209"/>
              <a:gd name="connsiteY38" fmla="*/ 64823 h 726623"/>
              <a:gd name="connsiteX39" fmla="*/ 285397 w 3887209"/>
              <a:gd name="connsiteY39" fmla="*/ 0 h 7266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3887209" h="726623">
                <a:moveTo>
                  <a:pt x="250177" y="572861"/>
                </a:moveTo>
                <a:lnTo>
                  <a:pt x="250177" y="572862"/>
                </a:lnTo>
                <a:lnTo>
                  <a:pt x="250177" y="572862"/>
                </a:lnTo>
                <a:close/>
                <a:moveTo>
                  <a:pt x="0" y="318406"/>
                </a:moveTo>
                <a:lnTo>
                  <a:pt x="0" y="318407"/>
                </a:lnTo>
                <a:lnTo>
                  <a:pt x="0" y="318407"/>
                </a:lnTo>
                <a:close/>
                <a:moveTo>
                  <a:pt x="179261" y="106135"/>
                </a:moveTo>
                <a:lnTo>
                  <a:pt x="179261" y="106136"/>
                </a:lnTo>
                <a:lnTo>
                  <a:pt x="179261" y="106136"/>
                </a:lnTo>
                <a:close/>
                <a:moveTo>
                  <a:pt x="285397" y="0"/>
                </a:moveTo>
                <a:lnTo>
                  <a:pt x="3781073" y="0"/>
                </a:lnTo>
                <a:cubicBezTo>
                  <a:pt x="3839690" y="0"/>
                  <a:pt x="3887209" y="47519"/>
                  <a:pt x="3887209" y="106136"/>
                </a:cubicBezTo>
                <a:lnTo>
                  <a:pt x="3887208" y="106136"/>
                </a:lnTo>
                <a:cubicBezTo>
                  <a:pt x="3887208" y="164753"/>
                  <a:pt x="3839689" y="212272"/>
                  <a:pt x="3781072" y="212272"/>
                </a:cubicBezTo>
                <a:lnTo>
                  <a:pt x="3188450" y="212272"/>
                </a:lnTo>
                <a:lnTo>
                  <a:pt x="3229759" y="220612"/>
                </a:lnTo>
                <a:cubicBezTo>
                  <a:pt x="3267853" y="236724"/>
                  <a:pt x="3294582" y="274445"/>
                  <a:pt x="3294582" y="318407"/>
                </a:cubicBezTo>
                <a:lnTo>
                  <a:pt x="3294581" y="318407"/>
                </a:lnTo>
                <a:cubicBezTo>
                  <a:pt x="3294581" y="377024"/>
                  <a:pt x="3247062" y="424543"/>
                  <a:pt x="3188445" y="424543"/>
                </a:cubicBezTo>
                <a:lnTo>
                  <a:pt x="2704325" y="424543"/>
                </a:lnTo>
                <a:lnTo>
                  <a:pt x="2737221" y="431185"/>
                </a:lnTo>
                <a:cubicBezTo>
                  <a:pt x="2792408" y="454527"/>
                  <a:pt x="2831131" y="509172"/>
                  <a:pt x="2831131" y="572862"/>
                </a:cubicBezTo>
                <a:lnTo>
                  <a:pt x="2831130" y="572862"/>
                </a:lnTo>
                <a:cubicBezTo>
                  <a:pt x="2831130" y="657782"/>
                  <a:pt x="2762289" y="726623"/>
                  <a:pt x="2677369" y="726623"/>
                </a:cubicBezTo>
                <a:lnTo>
                  <a:pt x="403938" y="726622"/>
                </a:lnTo>
                <a:cubicBezTo>
                  <a:pt x="340248" y="726622"/>
                  <a:pt x="285603" y="687899"/>
                  <a:pt x="262260" y="632712"/>
                </a:cubicBezTo>
                <a:lnTo>
                  <a:pt x="250177" y="572862"/>
                </a:lnTo>
                <a:lnTo>
                  <a:pt x="262260" y="513011"/>
                </a:lnTo>
                <a:cubicBezTo>
                  <a:pt x="277822" y="476220"/>
                  <a:pt x="307296" y="446746"/>
                  <a:pt x="344087" y="431185"/>
                </a:cubicBezTo>
                <a:lnTo>
                  <a:pt x="376987" y="424542"/>
                </a:lnTo>
                <a:lnTo>
                  <a:pt x="106136" y="424542"/>
                </a:lnTo>
                <a:cubicBezTo>
                  <a:pt x="62173" y="424542"/>
                  <a:pt x="24453" y="397813"/>
                  <a:pt x="8341" y="359719"/>
                </a:cubicBezTo>
                <a:lnTo>
                  <a:pt x="0" y="318407"/>
                </a:lnTo>
                <a:lnTo>
                  <a:pt x="8341" y="277094"/>
                </a:lnTo>
                <a:cubicBezTo>
                  <a:pt x="24453" y="239001"/>
                  <a:pt x="62173" y="212271"/>
                  <a:pt x="106136" y="212271"/>
                </a:cubicBezTo>
                <a:lnTo>
                  <a:pt x="285397" y="212271"/>
                </a:lnTo>
                <a:cubicBezTo>
                  <a:pt x="241434" y="212271"/>
                  <a:pt x="203714" y="185542"/>
                  <a:pt x="187602" y="147448"/>
                </a:cubicBezTo>
                <a:lnTo>
                  <a:pt x="179261" y="106136"/>
                </a:lnTo>
                <a:lnTo>
                  <a:pt x="187602" y="64823"/>
                </a:lnTo>
                <a:cubicBezTo>
                  <a:pt x="203714" y="26730"/>
                  <a:pt x="241434" y="0"/>
                  <a:pt x="285397" y="0"/>
                </a:cubicBezTo>
                <a:close/>
              </a:path>
            </a:pathLst>
          </a:custGeom>
          <a:solidFill>
            <a:schemeClr val="bg1"/>
          </a:solidFill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39" name="자유형 38"/>
          <p:cNvSpPr/>
          <p:nvPr/>
        </p:nvSpPr>
        <p:spPr>
          <a:xfrm>
            <a:off x="2792093" y="2291543"/>
            <a:ext cx="1141471" cy="511065"/>
          </a:xfrm>
          <a:custGeom>
            <a:avLst/>
            <a:gdLst>
              <a:gd name="connsiteX0" fmla="*/ 130629 w 1141471"/>
              <a:gd name="connsiteY0" fmla="*/ 0 h 511065"/>
              <a:gd name="connsiteX1" fmla="*/ 1141471 w 1141471"/>
              <a:gd name="connsiteY1" fmla="*/ 0 h 511065"/>
              <a:gd name="connsiteX2" fmla="*/ 1141471 w 1141471"/>
              <a:gd name="connsiteY2" fmla="*/ 511065 h 511065"/>
              <a:gd name="connsiteX3" fmla="*/ 314561 w 1141471"/>
              <a:gd name="connsiteY3" fmla="*/ 511065 h 511065"/>
              <a:gd name="connsiteX4" fmla="*/ 183932 w 1141471"/>
              <a:gd name="connsiteY4" fmla="*/ 380436 h 511065"/>
              <a:gd name="connsiteX5" fmla="*/ 222193 w 1141471"/>
              <a:gd name="connsiteY5" fmla="*/ 288068 h 511065"/>
              <a:gd name="connsiteX6" fmla="*/ 261956 w 1141471"/>
              <a:gd name="connsiteY6" fmla="*/ 261258 h 511065"/>
              <a:gd name="connsiteX7" fmla="*/ 130629 w 1141471"/>
              <a:gd name="connsiteY7" fmla="*/ 261258 h 511065"/>
              <a:gd name="connsiteX8" fmla="*/ 0 w 1141471"/>
              <a:gd name="connsiteY8" fmla="*/ 130629 h 511065"/>
              <a:gd name="connsiteX9" fmla="*/ 130629 w 1141471"/>
              <a:gd name="connsiteY9" fmla="*/ 0 h 511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41471" h="511065">
                <a:moveTo>
                  <a:pt x="130629" y="0"/>
                </a:moveTo>
                <a:lnTo>
                  <a:pt x="1141471" y="0"/>
                </a:lnTo>
                <a:lnTo>
                  <a:pt x="1141471" y="511065"/>
                </a:lnTo>
                <a:lnTo>
                  <a:pt x="314561" y="511065"/>
                </a:lnTo>
                <a:cubicBezTo>
                  <a:pt x="242417" y="511065"/>
                  <a:pt x="183932" y="452580"/>
                  <a:pt x="183932" y="380436"/>
                </a:cubicBezTo>
                <a:cubicBezTo>
                  <a:pt x="183932" y="344364"/>
                  <a:pt x="198553" y="311707"/>
                  <a:pt x="222193" y="288068"/>
                </a:cubicBezTo>
                <a:lnTo>
                  <a:pt x="261956" y="261258"/>
                </a:lnTo>
                <a:lnTo>
                  <a:pt x="130629" y="261258"/>
                </a:lnTo>
                <a:cubicBezTo>
                  <a:pt x="58485" y="261258"/>
                  <a:pt x="0" y="202773"/>
                  <a:pt x="0" y="130629"/>
                </a:cubicBezTo>
                <a:cubicBezTo>
                  <a:pt x="0" y="58485"/>
                  <a:pt x="58485" y="0"/>
                  <a:pt x="130629" y="0"/>
                </a:cubicBezTo>
                <a:close/>
              </a:path>
            </a:pathLst>
          </a:custGeom>
          <a:solidFill>
            <a:schemeClr val="bg1"/>
          </a:solidFill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3362829" y="1505000"/>
            <a:ext cx="3651300" cy="3651300"/>
          </a:xfrm>
          <a:prstGeom prst="rect">
            <a:avLst/>
          </a:prstGeom>
          <a:solidFill>
            <a:srgbClr val="E2EBF2"/>
          </a:solidFill>
          <a:ln w="762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35" name="직사각형 34"/>
          <p:cNvSpPr/>
          <p:nvPr/>
        </p:nvSpPr>
        <p:spPr>
          <a:xfrm>
            <a:off x="6966001" y="2430379"/>
            <a:ext cx="89269" cy="1644887"/>
          </a:xfrm>
          <a:prstGeom prst="rect">
            <a:avLst/>
          </a:prstGeom>
          <a:solidFill>
            <a:srgbClr val="E2EB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4392340" y="2922525"/>
            <a:ext cx="5580135" cy="8162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36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01. </a:t>
            </a:r>
            <a:r>
              <a:rPr lang="ko-KR" altLang="en-US" sz="36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파이썬이란 무엇인가</a:t>
            </a:r>
            <a:endParaRPr lang="en-US" altLang="ko-KR" sz="3600" b="1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pic>
        <p:nvPicPr>
          <p:cNvPr id="18" name="그림 1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2613" y="4733777"/>
            <a:ext cx="599454" cy="599454"/>
          </a:xfrm>
          <a:prstGeom prst="rect">
            <a:avLst/>
          </a:prstGeom>
        </p:spPr>
      </p:pic>
      <p:grpSp>
        <p:nvGrpSpPr>
          <p:cNvPr id="20" name="Group 38"/>
          <p:cNvGrpSpPr>
            <a:grpSpLocks noChangeAspect="1"/>
          </p:cNvGrpSpPr>
          <p:nvPr/>
        </p:nvGrpSpPr>
        <p:grpSpPr bwMode="auto">
          <a:xfrm>
            <a:off x="2133424" y="879922"/>
            <a:ext cx="2057789" cy="2620362"/>
            <a:chOff x="-2009" y="-426"/>
            <a:chExt cx="2619" cy="3335"/>
          </a:xfrm>
        </p:grpSpPr>
        <p:sp>
          <p:nvSpPr>
            <p:cNvPr id="23" name="Freeform 45"/>
            <p:cNvSpPr>
              <a:spLocks/>
            </p:cNvSpPr>
            <p:nvPr/>
          </p:nvSpPr>
          <p:spPr bwMode="auto">
            <a:xfrm>
              <a:off x="282" y="-426"/>
              <a:ext cx="328" cy="197"/>
            </a:xfrm>
            <a:custGeom>
              <a:avLst/>
              <a:gdLst>
                <a:gd name="T0" fmla="*/ 0 w 982"/>
                <a:gd name="T1" fmla="*/ 471 h 591"/>
                <a:gd name="T2" fmla="*/ 18 w 982"/>
                <a:gd name="T3" fmla="*/ 467 h 591"/>
                <a:gd name="T4" fmla="*/ 123 w 982"/>
                <a:gd name="T5" fmla="*/ 455 h 591"/>
                <a:gd name="T6" fmla="*/ 211 w 982"/>
                <a:gd name="T7" fmla="*/ 457 h 591"/>
                <a:gd name="T8" fmla="*/ 255 w 982"/>
                <a:gd name="T9" fmla="*/ 464 h 591"/>
                <a:gd name="T10" fmla="*/ 299 w 982"/>
                <a:gd name="T11" fmla="*/ 474 h 591"/>
                <a:gd name="T12" fmla="*/ 389 w 982"/>
                <a:gd name="T13" fmla="*/ 511 h 591"/>
                <a:gd name="T14" fmla="*/ 480 w 982"/>
                <a:gd name="T15" fmla="*/ 553 h 591"/>
                <a:gd name="T16" fmla="*/ 575 w 982"/>
                <a:gd name="T17" fmla="*/ 585 h 591"/>
                <a:gd name="T18" fmla="*/ 624 w 982"/>
                <a:gd name="T19" fmla="*/ 589 h 591"/>
                <a:gd name="T20" fmla="*/ 669 w 982"/>
                <a:gd name="T21" fmla="*/ 591 h 591"/>
                <a:gd name="T22" fmla="*/ 716 w 982"/>
                <a:gd name="T23" fmla="*/ 581 h 591"/>
                <a:gd name="T24" fmla="*/ 732 w 982"/>
                <a:gd name="T25" fmla="*/ 553 h 591"/>
                <a:gd name="T26" fmla="*/ 729 w 982"/>
                <a:gd name="T27" fmla="*/ 547 h 591"/>
                <a:gd name="T28" fmla="*/ 718 w 982"/>
                <a:gd name="T29" fmla="*/ 549 h 591"/>
                <a:gd name="T30" fmla="*/ 666 w 982"/>
                <a:gd name="T31" fmla="*/ 539 h 591"/>
                <a:gd name="T32" fmla="*/ 640 w 982"/>
                <a:gd name="T33" fmla="*/ 520 h 591"/>
                <a:gd name="T34" fmla="*/ 627 w 982"/>
                <a:gd name="T35" fmla="*/ 501 h 591"/>
                <a:gd name="T36" fmla="*/ 623 w 982"/>
                <a:gd name="T37" fmla="*/ 488 h 591"/>
                <a:gd name="T38" fmla="*/ 618 w 982"/>
                <a:gd name="T39" fmla="*/ 474 h 591"/>
                <a:gd name="T40" fmla="*/ 621 w 982"/>
                <a:gd name="T41" fmla="*/ 449 h 591"/>
                <a:gd name="T42" fmla="*/ 640 w 982"/>
                <a:gd name="T43" fmla="*/ 411 h 591"/>
                <a:gd name="T44" fmla="*/ 733 w 982"/>
                <a:gd name="T45" fmla="*/ 329 h 591"/>
                <a:gd name="T46" fmla="*/ 833 w 982"/>
                <a:gd name="T47" fmla="*/ 259 h 591"/>
                <a:gd name="T48" fmla="*/ 882 w 982"/>
                <a:gd name="T49" fmla="*/ 223 h 591"/>
                <a:gd name="T50" fmla="*/ 948 w 982"/>
                <a:gd name="T51" fmla="*/ 150 h 591"/>
                <a:gd name="T52" fmla="*/ 980 w 982"/>
                <a:gd name="T53" fmla="*/ 82 h 591"/>
                <a:gd name="T54" fmla="*/ 982 w 982"/>
                <a:gd name="T55" fmla="*/ 25 h 591"/>
                <a:gd name="T56" fmla="*/ 974 w 982"/>
                <a:gd name="T57" fmla="*/ 0 h 591"/>
                <a:gd name="T58" fmla="*/ 971 w 982"/>
                <a:gd name="T59" fmla="*/ 5 h 591"/>
                <a:gd name="T60" fmla="*/ 929 w 982"/>
                <a:gd name="T61" fmla="*/ 42 h 591"/>
                <a:gd name="T62" fmla="*/ 873 w 982"/>
                <a:gd name="T63" fmla="*/ 79 h 591"/>
                <a:gd name="T64" fmla="*/ 833 w 982"/>
                <a:gd name="T65" fmla="*/ 101 h 591"/>
                <a:gd name="T66" fmla="*/ 790 w 982"/>
                <a:gd name="T67" fmla="*/ 126 h 591"/>
                <a:gd name="T68" fmla="*/ 713 w 982"/>
                <a:gd name="T69" fmla="*/ 189 h 591"/>
                <a:gd name="T70" fmla="*/ 608 w 982"/>
                <a:gd name="T71" fmla="*/ 294 h 591"/>
                <a:gd name="T72" fmla="*/ 540 w 982"/>
                <a:gd name="T73" fmla="*/ 359 h 591"/>
                <a:gd name="T74" fmla="*/ 509 w 982"/>
                <a:gd name="T75" fmla="*/ 388 h 591"/>
                <a:gd name="T76" fmla="*/ 464 w 982"/>
                <a:gd name="T77" fmla="*/ 422 h 591"/>
                <a:gd name="T78" fmla="*/ 430 w 982"/>
                <a:gd name="T79" fmla="*/ 437 h 591"/>
                <a:gd name="T80" fmla="*/ 386 w 982"/>
                <a:gd name="T81" fmla="*/ 434 h 591"/>
                <a:gd name="T82" fmla="*/ 358 w 982"/>
                <a:gd name="T83" fmla="*/ 428 h 591"/>
                <a:gd name="T84" fmla="*/ 322 w 982"/>
                <a:gd name="T85" fmla="*/ 422 h 591"/>
                <a:gd name="T86" fmla="*/ 228 w 982"/>
                <a:gd name="T87" fmla="*/ 411 h 591"/>
                <a:gd name="T88" fmla="*/ 127 w 982"/>
                <a:gd name="T89" fmla="*/ 413 h 591"/>
                <a:gd name="T90" fmla="*/ 57 w 982"/>
                <a:gd name="T91" fmla="*/ 432 h 591"/>
                <a:gd name="T92" fmla="*/ 16 w 982"/>
                <a:gd name="T93" fmla="*/ 455 h 591"/>
                <a:gd name="T94" fmla="*/ 0 w 982"/>
                <a:gd name="T95" fmla="*/ 471 h 5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982" h="591">
                  <a:moveTo>
                    <a:pt x="0" y="471"/>
                  </a:moveTo>
                  <a:lnTo>
                    <a:pt x="18" y="467"/>
                  </a:lnTo>
                  <a:lnTo>
                    <a:pt x="123" y="455"/>
                  </a:lnTo>
                  <a:lnTo>
                    <a:pt x="211" y="457"/>
                  </a:lnTo>
                  <a:lnTo>
                    <a:pt x="255" y="464"/>
                  </a:lnTo>
                  <a:lnTo>
                    <a:pt x="299" y="474"/>
                  </a:lnTo>
                  <a:lnTo>
                    <a:pt x="389" y="511"/>
                  </a:lnTo>
                  <a:lnTo>
                    <a:pt x="480" y="553"/>
                  </a:lnTo>
                  <a:lnTo>
                    <a:pt x="575" y="585"/>
                  </a:lnTo>
                  <a:lnTo>
                    <a:pt x="624" y="589"/>
                  </a:lnTo>
                  <a:lnTo>
                    <a:pt x="669" y="591"/>
                  </a:lnTo>
                  <a:lnTo>
                    <a:pt x="716" y="581"/>
                  </a:lnTo>
                  <a:lnTo>
                    <a:pt x="732" y="553"/>
                  </a:lnTo>
                  <a:lnTo>
                    <a:pt x="729" y="547"/>
                  </a:lnTo>
                  <a:lnTo>
                    <a:pt x="718" y="549"/>
                  </a:lnTo>
                  <a:lnTo>
                    <a:pt x="666" y="539"/>
                  </a:lnTo>
                  <a:lnTo>
                    <a:pt x="640" y="520"/>
                  </a:lnTo>
                  <a:lnTo>
                    <a:pt x="627" y="501"/>
                  </a:lnTo>
                  <a:lnTo>
                    <a:pt x="623" y="488"/>
                  </a:lnTo>
                  <a:lnTo>
                    <a:pt x="618" y="474"/>
                  </a:lnTo>
                  <a:lnTo>
                    <a:pt x="621" y="449"/>
                  </a:lnTo>
                  <a:lnTo>
                    <a:pt x="640" y="411"/>
                  </a:lnTo>
                  <a:lnTo>
                    <a:pt x="733" y="329"/>
                  </a:lnTo>
                  <a:lnTo>
                    <a:pt x="833" y="259"/>
                  </a:lnTo>
                  <a:lnTo>
                    <a:pt x="882" y="223"/>
                  </a:lnTo>
                  <a:lnTo>
                    <a:pt x="948" y="150"/>
                  </a:lnTo>
                  <a:lnTo>
                    <a:pt x="980" y="82"/>
                  </a:lnTo>
                  <a:lnTo>
                    <a:pt x="982" y="25"/>
                  </a:lnTo>
                  <a:lnTo>
                    <a:pt x="974" y="0"/>
                  </a:lnTo>
                  <a:lnTo>
                    <a:pt x="971" y="5"/>
                  </a:lnTo>
                  <a:lnTo>
                    <a:pt x="929" y="42"/>
                  </a:lnTo>
                  <a:lnTo>
                    <a:pt x="873" y="79"/>
                  </a:lnTo>
                  <a:lnTo>
                    <a:pt x="833" y="101"/>
                  </a:lnTo>
                  <a:lnTo>
                    <a:pt x="790" y="126"/>
                  </a:lnTo>
                  <a:lnTo>
                    <a:pt x="713" y="189"/>
                  </a:lnTo>
                  <a:lnTo>
                    <a:pt x="608" y="294"/>
                  </a:lnTo>
                  <a:lnTo>
                    <a:pt x="540" y="359"/>
                  </a:lnTo>
                  <a:lnTo>
                    <a:pt x="509" y="388"/>
                  </a:lnTo>
                  <a:lnTo>
                    <a:pt x="464" y="422"/>
                  </a:lnTo>
                  <a:lnTo>
                    <a:pt x="430" y="437"/>
                  </a:lnTo>
                  <a:lnTo>
                    <a:pt x="386" y="434"/>
                  </a:lnTo>
                  <a:lnTo>
                    <a:pt x="358" y="428"/>
                  </a:lnTo>
                  <a:lnTo>
                    <a:pt x="322" y="422"/>
                  </a:lnTo>
                  <a:lnTo>
                    <a:pt x="228" y="411"/>
                  </a:lnTo>
                  <a:lnTo>
                    <a:pt x="127" y="413"/>
                  </a:lnTo>
                  <a:lnTo>
                    <a:pt x="57" y="432"/>
                  </a:lnTo>
                  <a:lnTo>
                    <a:pt x="16" y="455"/>
                  </a:lnTo>
                  <a:lnTo>
                    <a:pt x="0" y="471"/>
                  </a:lnTo>
                  <a:close/>
                </a:path>
              </a:pathLst>
            </a:custGeom>
            <a:solidFill>
              <a:srgbClr val="100F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26" name="Freeform 46"/>
            <p:cNvSpPr>
              <a:spLocks/>
            </p:cNvSpPr>
            <p:nvPr/>
          </p:nvSpPr>
          <p:spPr bwMode="auto">
            <a:xfrm>
              <a:off x="-2009" y="727"/>
              <a:ext cx="328" cy="197"/>
            </a:xfrm>
            <a:custGeom>
              <a:avLst/>
              <a:gdLst>
                <a:gd name="T0" fmla="*/ 0 w 984"/>
                <a:gd name="T1" fmla="*/ 471 h 591"/>
                <a:gd name="T2" fmla="*/ 18 w 984"/>
                <a:gd name="T3" fmla="*/ 467 h 591"/>
                <a:gd name="T4" fmla="*/ 124 w 984"/>
                <a:gd name="T5" fmla="*/ 455 h 591"/>
                <a:gd name="T6" fmla="*/ 212 w 984"/>
                <a:gd name="T7" fmla="*/ 457 h 591"/>
                <a:gd name="T8" fmla="*/ 255 w 984"/>
                <a:gd name="T9" fmla="*/ 464 h 591"/>
                <a:gd name="T10" fmla="*/ 300 w 984"/>
                <a:gd name="T11" fmla="*/ 474 h 591"/>
                <a:gd name="T12" fmla="*/ 389 w 984"/>
                <a:gd name="T13" fmla="*/ 511 h 591"/>
                <a:gd name="T14" fmla="*/ 481 w 984"/>
                <a:gd name="T15" fmla="*/ 553 h 591"/>
                <a:gd name="T16" fmla="*/ 576 w 984"/>
                <a:gd name="T17" fmla="*/ 583 h 591"/>
                <a:gd name="T18" fmla="*/ 625 w 984"/>
                <a:gd name="T19" fmla="*/ 589 h 591"/>
                <a:gd name="T20" fmla="*/ 670 w 984"/>
                <a:gd name="T21" fmla="*/ 591 h 591"/>
                <a:gd name="T22" fmla="*/ 717 w 984"/>
                <a:gd name="T23" fmla="*/ 579 h 591"/>
                <a:gd name="T24" fmla="*/ 733 w 984"/>
                <a:gd name="T25" fmla="*/ 553 h 591"/>
                <a:gd name="T26" fmla="*/ 729 w 984"/>
                <a:gd name="T27" fmla="*/ 547 h 591"/>
                <a:gd name="T28" fmla="*/ 719 w 984"/>
                <a:gd name="T29" fmla="*/ 549 h 591"/>
                <a:gd name="T30" fmla="*/ 667 w 984"/>
                <a:gd name="T31" fmla="*/ 539 h 591"/>
                <a:gd name="T32" fmla="*/ 641 w 984"/>
                <a:gd name="T33" fmla="*/ 520 h 591"/>
                <a:gd name="T34" fmla="*/ 628 w 984"/>
                <a:gd name="T35" fmla="*/ 501 h 591"/>
                <a:gd name="T36" fmla="*/ 622 w 984"/>
                <a:gd name="T37" fmla="*/ 488 h 591"/>
                <a:gd name="T38" fmla="*/ 619 w 984"/>
                <a:gd name="T39" fmla="*/ 474 h 591"/>
                <a:gd name="T40" fmla="*/ 621 w 984"/>
                <a:gd name="T41" fmla="*/ 448 h 591"/>
                <a:gd name="T42" fmla="*/ 641 w 984"/>
                <a:gd name="T43" fmla="*/ 411 h 591"/>
                <a:gd name="T44" fmla="*/ 733 w 984"/>
                <a:gd name="T45" fmla="*/ 329 h 591"/>
                <a:gd name="T46" fmla="*/ 834 w 984"/>
                <a:gd name="T47" fmla="*/ 259 h 591"/>
                <a:gd name="T48" fmla="*/ 883 w 984"/>
                <a:gd name="T49" fmla="*/ 223 h 591"/>
                <a:gd name="T50" fmla="*/ 949 w 984"/>
                <a:gd name="T51" fmla="*/ 150 h 591"/>
                <a:gd name="T52" fmla="*/ 981 w 984"/>
                <a:gd name="T53" fmla="*/ 82 h 591"/>
                <a:gd name="T54" fmla="*/ 984 w 984"/>
                <a:gd name="T55" fmla="*/ 23 h 591"/>
                <a:gd name="T56" fmla="*/ 975 w 984"/>
                <a:gd name="T57" fmla="*/ 0 h 591"/>
                <a:gd name="T58" fmla="*/ 972 w 984"/>
                <a:gd name="T59" fmla="*/ 5 h 591"/>
                <a:gd name="T60" fmla="*/ 930 w 984"/>
                <a:gd name="T61" fmla="*/ 42 h 591"/>
                <a:gd name="T62" fmla="*/ 874 w 984"/>
                <a:gd name="T63" fmla="*/ 79 h 591"/>
                <a:gd name="T64" fmla="*/ 834 w 984"/>
                <a:gd name="T65" fmla="*/ 101 h 591"/>
                <a:gd name="T66" fmla="*/ 791 w 984"/>
                <a:gd name="T67" fmla="*/ 125 h 591"/>
                <a:gd name="T68" fmla="*/ 713 w 984"/>
                <a:gd name="T69" fmla="*/ 189 h 591"/>
                <a:gd name="T70" fmla="*/ 609 w 984"/>
                <a:gd name="T71" fmla="*/ 294 h 591"/>
                <a:gd name="T72" fmla="*/ 542 w 984"/>
                <a:gd name="T73" fmla="*/ 359 h 591"/>
                <a:gd name="T74" fmla="*/ 510 w 984"/>
                <a:gd name="T75" fmla="*/ 388 h 591"/>
                <a:gd name="T76" fmla="*/ 465 w 984"/>
                <a:gd name="T77" fmla="*/ 422 h 591"/>
                <a:gd name="T78" fmla="*/ 429 w 984"/>
                <a:gd name="T79" fmla="*/ 436 h 591"/>
                <a:gd name="T80" fmla="*/ 388 w 984"/>
                <a:gd name="T81" fmla="*/ 434 h 591"/>
                <a:gd name="T82" fmla="*/ 357 w 984"/>
                <a:gd name="T83" fmla="*/ 428 h 591"/>
                <a:gd name="T84" fmla="*/ 321 w 984"/>
                <a:gd name="T85" fmla="*/ 422 h 591"/>
                <a:gd name="T86" fmla="*/ 229 w 984"/>
                <a:gd name="T87" fmla="*/ 411 h 591"/>
                <a:gd name="T88" fmla="*/ 127 w 984"/>
                <a:gd name="T89" fmla="*/ 413 h 591"/>
                <a:gd name="T90" fmla="*/ 58 w 984"/>
                <a:gd name="T91" fmla="*/ 432 h 591"/>
                <a:gd name="T92" fmla="*/ 18 w 984"/>
                <a:gd name="T93" fmla="*/ 455 h 591"/>
                <a:gd name="T94" fmla="*/ 0 w 984"/>
                <a:gd name="T95" fmla="*/ 471 h 5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984" h="591">
                  <a:moveTo>
                    <a:pt x="0" y="471"/>
                  </a:moveTo>
                  <a:lnTo>
                    <a:pt x="18" y="467"/>
                  </a:lnTo>
                  <a:lnTo>
                    <a:pt x="124" y="455"/>
                  </a:lnTo>
                  <a:lnTo>
                    <a:pt x="212" y="457"/>
                  </a:lnTo>
                  <a:lnTo>
                    <a:pt x="255" y="464"/>
                  </a:lnTo>
                  <a:lnTo>
                    <a:pt x="300" y="474"/>
                  </a:lnTo>
                  <a:lnTo>
                    <a:pt x="389" y="511"/>
                  </a:lnTo>
                  <a:lnTo>
                    <a:pt x="481" y="553"/>
                  </a:lnTo>
                  <a:lnTo>
                    <a:pt x="576" y="583"/>
                  </a:lnTo>
                  <a:lnTo>
                    <a:pt x="625" y="589"/>
                  </a:lnTo>
                  <a:lnTo>
                    <a:pt x="670" y="591"/>
                  </a:lnTo>
                  <a:lnTo>
                    <a:pt x="717" y="579"/>
                  </a:lnTo>
                  <a:lnTo>
                    <a:pt x="733" y="553"/>
                  </a:lnTo>
                  <a:lnTo>
                    <a:pt x="729" y="547"/>
                  </a:lnTo>
                  <a:lnTo>
                    <a:pt x="719" y="549"/>
                  </a:lnTo>
                  <a:lnTo>
                    <a:pt x="667" y="539"/>
                  </a:lnTo>
                  <a:lnTo>
                    <a:pt x="641" y="520"/>
                  </a:lnTo>
                  <a:lnTo>
                    <a:pt x="628" y="501"/>
                  </a:lnTo>
                  <a:lnTo>
                    <a:pt x="622" y="488"/>
                  </a:lnTo>
                  <a:lnTo>
                    <a:pt x="619" y="474"/>
                  </a:lnTo>
                  <a:lnTo>
                    <a:pt x="621" y="448"/>
                  </a:lnTo>
                  <a:lnTo>
                    <a:pt x="641" y="411"/>
                  </a:lnTo>
                  <a:lnTo>
                    <a:pt x="733" y="329"/>
                  </a:lnTo>
                  <a:lnTo>
                    <a:pt x="834" y="259"/>
                  </a:lnTo>
                  <a:lnTo>
                    <a:pt x="883" y="223"/>
                  </a:lnTo>
                  <a:lnTo>
                    <a:pt x="949" y="150"/>
                  </a:lnTo>
                  <a:lnTo>
                    <a:pt x="981" y="82"/>
                  </a:lnTo>
                  <a:lnTo>
                    <a:pt x="984" y="23"/>
                  </a:lnTo>
                  <a:lnTo>
                    <a:pt x="975" y="0"/>
                  </a:lnTo>
                  <a:lnTo>
                    <a:pt x="972" y="5"/>
                  </a:lnTo>
                  <a:lnTo>
                    <a:pt x="930" y="42"/>
                  </a:lnTo>
                  <a:lnTo>
                    <a:pt x="874" y="79"/>
                  </a:lnTo>
                  <a:lnTo>
                    <a:pt x="834" y="101"/>
                  </a:lnTo>
                  <a:lnTo>
                    <a:pt x="791" y="125"/>
                  </a:lnTo>
                  <a:lnTo>
                    <a:pt x="713" y="189"/>
                  </a:lnTo>
                  <a:lnTo>
                    <a:pt x="609" y="294"/>
                  </a:lnTo>
                  <a:lnTo>
                    <a:pt x="542" y="359"/>
                  </a:lnTo>
                  <a:lnTo>
                    <a:pt x="510" y="388"/>
                  </a:lnTo>
                  <a:lnTo>
                    <a:pt x="465" y="422"/>
                  </a:lnTo>
                  <a:lnTo>
                    <a:pt x="429" y="436"/>
                  </a:lnTo>
                  <a:lnTo>
                    <a:pt x="388" y="434"/>
                  </a:lnTo>
                  <a:lnTo>
                    <a:pt x="357" y="428"/>
                  </a:lnTo>
                  <a:lnTo>
                    <a:pt x="321" y="422"/>
                  </a:lnTo>
                  <a:lnTo>
                    <a:pt x="229" y="411"/>
                  </a:lnTo>
                  <a:lnTo>
                    <a:pt x="127" y="413"/>
                  </a:lnTo>
                  <a:lnTo>
                    <a:pt x="58" y="432"/>
                  </a:lnTo>
                  <a:lnTo>
                    <a:pt x="18" y="455"/>
                  </a:lnTo>
                  <a:lnTo>
                    <a:pt x="0" y="471"/>
                  </a:lnTo>
                  <a:close/>
                </a:path>
              </a:pathLst>
            </a:custGeom>
            <a:solidFill>
              <a:srgbClr val="100F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  <p:sp>
          <p:nvSpPr>
            <p:cNvPr id="27" name="Freeform 47"/>
            <p:cNvSpPr>
              <a:spLocks/>
            </p:cNvSpPr>
            <p:nvPr/>
          </p:nvSpPr>
          <p:spPr bwMode="auto">
            <a:xfrm>
              <a:off x="-1300" y="2712"/>
              <a:ext cx="328" cy="197"/>
            </a:xfrm>
            <a:custGeom>
              <a:avLst/>
              <a:gdLst>
                <a:gd name="T0" fmla="*/ 0 w 984"/>
                <a:gd name="T1" fmla="*/ 471 h 591"/>
                <a:gd name="T2" fmla="*/ 19 w 984"/>
                <a:gd name="T3" fmla="*/ 467 h 591"/>
                <a:gd name="T4" fmla="*/ 124 w 984"/>
                <a:gd name="T5" fmla="*/ 455 h 591"/>
                <a:gd name="T6" fmla="*/ 212 w 984"/>
                <a:gd name="T7" fmla="*/ 457 h 591"/>
                <a:gd name="T8" fmla="*/ 257 w 984"/>
                <a:gd name="T9" fmla="*/ 464 h 591"/>
                <a:gd name="T10" fmla="*/ 300 w 984"/>
                <a:gd name="T11" fmla="*/ 474 h 591"/>
                <a:gd name="T12" fmla="*/ 389 w 984"/>
                <a:gd name="T13" fmla="*/ 511 h 591"/>
                <a:gd name="T14" fmla="*/ 481 w 984"/>
                <a:gd name="T15" fmla="*/ 553 h 591"/>
                <a:gd name="T16" fmla="*/ 576 w 984"/>
                <a:gd name="T17" fmla="*/ 585 h 591"/>
                <a:gd name="T18" fmla="*/ 625 w 984"/>
                <a:gd name="T19" fmla="*/ 589 h 591"/>
                <a:gd name="T20" fmla="*/ 670 w 984"/>
                <a:gd name="T21" fmla="*/ 591 h 591"/>
                <a:gd name="T22" fmla="*/ 717 w 984"/>
                <a:gd name="T23" fmla="*/ 581 h 591"/>
                <a:gd name="T24" fmla="*/ 733 w 984"/>
                <a:gd name="T25" fmla="*/ 553 h 591"/>
                <a:gd name="T26" fmla="*/ 730 w 984"/>
                <a:gd name="T27" fmla="*/ 547 h 591"/>
                <a:gd name="T28" fmla="*/ 719 w 984"/>
                <a:gd name="T29" fmla="*/ 549 h 591"/>
                <a:gd name="T30" fmla="*/ 667 w 984"/>
                <a:gd name="T31" fmla="*/ 539 h 591"/>
                <a:gd name="T32" fmla="*/ 641 w 984"/>
                <a:gd name="T33" fmla="*/ 520 h 591"/>
                <a:gd name="T34" fmla="*/ 628 w 984"/>
                <a:gd name="T35" fmla="*/ 501 h 591"/>
                <a:gd name="T36" fmla="*/ 622 w 984"/>
                <a:gd name="T37" fmla="*/ 488 h 591"/>
                <a:gd name="T38" fmla="*/ 619 w 984"/>
                <a:gd name="T39" fmla="*/ 475 h 591"/>
                <a:gd name="T40" fmla="*/ 622 w 984"/>
                <a:gd name="T41" fmla="*/ 449 h 591"/>
                <a:gd name="T42" fmla="*/ 641 w 984"/>
                <a:gd name="T43" fmla="*/ 411 h 591"/>
                <a:gd name="T44" fmla="*/ 735 w 984"/>
                <a:gd name="T45" fmla="*/ 329 h 591"/>
                <a:gd name="T46" fmla="*/ 834 w 984"/>
                <a:gd name="T47" fmla="*/ 261 h 591"/>
                <a:gd name="T48" fmla="*/ 883 w 984"/>
                <a:gd name="T49" fmla="*/ 223 h 591"/>
                <a:gd name="T50" fmla="*/ 949 w 984"/>
                <a:gd name="T51" fmla="*/ 150 h 591"/>
                <a:gd name="T52" fmla="*/ 981 w 984"/>
                <a:gd name="T53" fmla="*/ 82 h 591"/>
                <a:gd name="T54" fmla="*/ 984 w 984"/>
                <a:gd name="T55" fmla="*/ 25 h 591"/>
                <a:gd name="T56" fmla="*/ 975 w 984"/>
                <a:gd name="T57" fmla="*/ 0 h 591"/>
                <a:gd name="T58" fmla="*/ 972 w 984"/>
                <a:gd name="T59" fmla="*/ 5 h 591"/>
                <a:gd name="T60" fmla="*/ 930 w 984"/>
                <a:gd name="T61" fmla="*/ 42 h 591"/>
                <a:gd name="T62" fmla="*/ 874 w 984"/>
                <a:gd name="T63" fmla="*/ 79 h 591"/>
                <a:gd name="T64" fmla="*/ 834 w 984"/>
                <a:gd name="T65" fmla="*/ 101 h 591"/>
                <a:gd name="T66" fmla="*/ 791 w 984"/>
                <a:gd name="T67" fmla="*/ 127 h 591"/>
                <a:gd name="T68" fmla="*/ 714 w 984"/>
                <a:gd name="T69" fmla="*/ 189 h 591"/>
                <a:gd name="T70" fmla="*/ 609 w 984"/>
                <a:gd name="T71" fmla="*/ 294 h 591"/>
                <a:gd name="T72" fmla="*/ 542 w 984"/>
                <a:gd name="T73" fmla="*/ 359 h 591"/>
                <a:gd name="T74" fmla="*/ 510 w 984"/>
                <a:gd name="T75" fmla="*/ 388 h 591"/>
                <a:gd name="T76" fmla="*/ 465 w 984"/>
                <a:gd name="T77" fmla="*/ 422 h 591"/>
                <a:gd name="T78" fmla="*/ 431 w 984"/>
                <a:gd name="T79" fmla="*/ 437 h 591"/>
                <a:gd name="T80" fmla="*/ 388 w 984"/>
                <a:gd name="T81" fmla="*/ 435 h 591"/>
                <a:gd name="T82" fmla="*/ 357 w 984"/>
                <a:gd name="T83" fmla="*/ 429 h 591"/>
                <a:gd name="T84" fmla="*/ 323 w 984"/>
                <a:gd name="T85" fmla="*/ 422 h 591"/>
                <a:gd name="T86" fmla="*/ 229 w 984"/>
                <a:gd name="T87" fmla="*/ 411 h 591"/>
                <a:gd name="T88" fmla="*/ 127 w 984"/>
                <a:gd name="T89" fmla="*/ 413 h 591"/>
                <a:gd name="T90" fmla="*/ 58 w 984"/>
                <a:gd name="T91" fmla="*/ 432 h 591"/>
                <a:gd name="T92" fmla="*/ 18 w 984"/>
                <a:gd name="T93" fmla="*/ 455 h 591"/>
                <a:gd name="T94" fmla="*/ 0 w 984"/>
                <a:gd name="T95" fmla="*/ 471 h 5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984" h="591">
                  <a:moveTo>
                    <a:pt x="0" y="471"/>
                  </a:moveTo>
                  <a:lnTo>
                    <a:pt x="19" y="467"/>
                  </a:lnTo>
                  <a:lnTo>
                    <a:pt x="124" y="455"/>
                  </a:lnTo>
                  <a:lnTo>
                    <a:pt x="212" y="457"/>
                  </a:lnTo>
                  <a:lnTo>
                    <a:pt x="257" y="464"/>
                  </a:lnTo>
                  <a:lnTo>
                    <a:pt x="300" y="474"/>
                  </a:lnTo>
                  <a:lnTo>
                    <a:pt x="389" y="511"/>
                  </a:lnTo>
                  <a:lnTo>
                    <a:pt x="481" y="553"/>
                  </a:lnTo>
                  <a:lnTo>
                    <a:pt x="576" y="585"/>
                  </a:lnTo>
                  <a:lnTo>
                    <a:pt x="625" y="589"/>
                  </a:lnTo>
                  <a:lnTo>
                    <a:pt x="670" y="591"/>
                  </a:lnTo>
                  <a:lnTo>
                    <a:pt x="717" y="581"/>
                  </a:lnTo>
                  <a:lnTo>
                    <a:pt x="733" y="553"/>
                  </a:lnTo>
                  <a:lnTo>
                    <a:pt x="730" y="547"/>
                  </a:lnTo>
                  <a:lnTo>
                    <a:pt x="719" y="549"/>
                  </a:lnTo>
                  <a:lnTo>
                    <a:pt x="667" y="539"/>
                  </a:lnTo>
                  <a:lnTo>
                    <a:pt x="641" y="520"/>
                  </a:lnTo>
                  <a:lnTo>
                    <a:pt x="628" y="501"/>
                  </a:lnTo>
                  <a:lnTo>
                    <a:pt x="622" y="488"/>
                  </a:lnTo>
                  <a:lnTo>
                    <a:pt x="619" y="475"/>
                  </a:lnTo>
                  <a:lnTo>
                    <a:pt x="622" y="449"/>
                  </a:lnTo>
                  <a:lnTo>
                    <a:pt x="641" y="411"/>
                  </a:lnTo>
                  <a:lnTo>
                    <a:pt x="735" y="329"/>
                  </a:lnTo>
                  <a:lnTo>
                    <a:pt x="834" y="261"/>
                  </a:lnTo>
                  <a:lnTo>
                    <a:pt x="883" y="223"/>
                  </a:lnTo>
                  <a:lnTo>
                    <a:pt x="949" y="150"/>
                  </a:lnTo>
                  <a:lnTo>
                    <a:pt x="981" y="82"/>
                  </a:lnTo>
                  <a:lnTo>
                    <a:pt x="984" y="25"/>
                  </a:lnTo>
                  <a:lnTo>
                    <a:pt x="975" y="0"/>
                  </a:lnTo>
                  <a:lnTo>
                    <a:pt x="972" y="5"/>
                  </a:lnTo>
                  <a:lnTo>
                    <a:pt x="930" y="42"/>
                  </a:lnTo>
                  <a:lnTo>
                    <a:pt x="874" y="79"/>
                  </a:lnTo>
                  <a:lnTo>
                    <a:pt x="834" y="101"/>
                  </a:lnTo>
                  <a:lnTo>
                    <a:pt x="791" y="127"/>
                  </a:lnTo>
                  <a:lnTo>
                    <a:pt x="714" y="189"/>
                  </a:lnTo>
                  <a:lnTo>
                    <a:pt x="609" y="294"/>
                  </a:lnTo>
                  <a:lnTo>
                    <a:pt x="542" y="359"/>
                  </a:lnTo>
                  <a:lnTo>
                    <a:pt x="510" y="388"/>
                  </a:lnTo>
                  <a:lnTo>
                    <a:pt x="465" y="422"/>
                  </a:lnTo>
                  <a:lnTo>
                    <a:pt x="431" y="437"/>
                  </a:lnTo>
                  <a:lnTo>
                    <a:pt x="388" y="435"/>
                  </a:lnTo>
                  <a:lnTo>
                    <a:pt x="357" y="429"/>
                  </a:lnTo>
                  <a:lnTo>
                    <a:pt x="323" y="422"/>
                  </a:lnTo>
                  <a:lnTo>
                    <a:pt x="229" y="411"/>
                  </a:lnTo>
                  <a:lnTo>
                    <a:pt x="127" y="413"/>
                  </a:lnTo>
                  <a:lnTo>
                    <a:pt x="58" y="432"/>
                  </a:lnTo>
                  <a:lnTo>
                    <a:pt x="18" y="455"/>
                  </a:lnTo>
                  <a:lnTo>
                    <a:pt x="0" y="471"/>
                  </a:lnTo>
                  <a:close/>
                </a:path>
              </a:pathLst>
            </a:custGeom>
            <a:solidFill>
              <a:srgbClr val="100F0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93212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2EB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740228" y="856343"/>
            <a:ext cx="10813143" cy="525235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파이썬</a:t>
            </a:r>
            <a:r>
              <a:rPr lang="en-US" altLang="ko-KR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(Python)</a:t>
            </a:r>
            <a:r>
              <a:rPr lang="ko-KR" altLang="en-US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은 </a:t>
            </a:r>
            <a:r>
              <a:rPr lang="en-US" altLang="ko-KR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1990</a:t>
            </a:r>
            <a:r>
              <a:rPr lang="ko-KR" altLang="en-US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년 암스테르담의 귀도 반 </a:t>
            </a:r>
            <a:r>
              <a:rPr lang="ko-KR" altLang="en-US" sz="1500" dirty="0" err="1">
                <a:latin typeface="서울남산체 B" panose="02020603020101020101" pitchFamily="18" charset="-127"/>
                <a:ea typeface="서울남산체 B" panose="02020603020101020101" pitchFamily="18" charset="-127"/>
              </a:rPr>
              <a:t>로섬</a:t>
            </a:r>
            <a:r>
              <a:rPr lang="en-US" altLang="ko-KR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(Guido Van Rossum)</a:t>
            </a:r>
            <a:r>
              <a:rPr lang="ko-KR" altLang="en-US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이 </a:t>
            </a:r>
            <a:r>
              <a:rPr lang="ko-KR" altLang="en-US" sz="1500" dirty="0" err="1">
                <a:latin typeface="서울남산체 B" panose="02020603020101020101" pitchFamily="18" charset="-127"/>
                <a:ea typeface="서울남산체 B" panose="02020603020101020101" pitchFamily="18" charset="-127"/>
              </a:rPr>
              <a:t>개발뱀</a:t>
            </a:r>
            <a:r>
              <a:rPr lang="ko-KR" altLang="en-US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 모양으로 그려져 있는 이유가 여기에 있다</a:t>
            </a:r>
            <a:r>
              <a:rPr lang="en-US" altLang="ko-KR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.</a:t>
            </a:r>
            <a:endParaRPr lang="ko-KR" altLang="en-US" sz="1500" dirty="0"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</p:txBody>
      </p:sp>
      <p:sp>
        <p:nvSpPr>
          <p:cNvPr id="14" name="자유형 13"/>
          <p:cNvSpPr/>
          <p:nvPr/>
        </p:nvSpPr>
        <p:spPr>
          <a:xfrm>
            <a:off x="483052" y="6112329"/>
            <a:ext cx="11223172" cy="644072"/>
          </a:xfrm>
          <a:custGeom>
            <a:avLst/>
            <a:gdLst>
              <a:gd name="connsiteX0" fmla="*/ 1444735 w 11223172"/>
              <a:gd name="connsiteY0" fmla="*/ 572861 h 726623"/>
              <a:gd name="connsiteX1" fmla="*/ 1444735 w 11223172"/>
              <a:gd name="connsiteY1" fmla="*/ 572862 h 726623"/>
              <a:gd name="connsiteX2" fmla="*/ 1444735 w 11223172"/>
              <a:gd name="connsiteY2" fmla="*/ 572862 h 726623"/>
              <a:gd name="connsiteX3" fmla="*/ 495300 w 11223172"/>
              <a:gd name="connsiteY3" fmla="*/ 318406 h 726623"/>
              <a:gd name="connsiteX4" fmla="*/ 495301 w 11223172"/>
              <a:gd name="connsiteY4" fmla="*/ 318407 h 726623"/>
              <a:gd name="connsiteX5" fmla="*/ 495300 w 11223172"/>
              <a:gd name="connsiteY5" fmla="*/ 318407 h 726623"/>
              <a:gd name="connsiteX6" fmla="*/ 0 w 11223172"/>
              <a:gd name="connsiteY6" fmla="*/ 106135 h 726623"/>
              <a:gd name="connsiteX7" fmla="*/ 0 w 11223172"/>
              <a:gd name="connsiteY7" fmla="*/ 106136 h 726623"/>
              <a:gd name="connsiteX8" fmla="*/ 0 w 11223172"/>
              <a:gd name="connsiteY8" fmla="*/ 106136 h 726623"/>
              <a:gd name="connsiteX9" fmla="*/ 106136 w 11223172"/>
              <a:gd name="connsiteY9" fmla="*/ 0 h 726623"/>
              <a:gd name="connsiteX10" fmla="*/ 11117036 w 11223172"/>
              <a:gd name="connsiteY10" fmla="*/ 0 h 726623"/>
              <a:gd name="connsiteX11" fmla="*/ 11223172 w 11223172"/>
              <a:gd name="connsiteY11" fmla="*/ 106136 h 726623"/>
              <a:gd name="connsiteX12" fmla="*/ 11223171 w 11223172"/>
              <a:gd name="connsiteY12" fmla="*/ 106136 h 726623"/>
              <a:gd name="connsiteX13" fmla="*/ 11117035 w 11223172"/>
              <a:gd name="connsiteY13" fmla="*/ 212272 h 726623"/>
              <a:gd name="connsiteX14" fmla="*/ 10361170 w 11223172"/>
              <a:gd name="connsiteY14" fmla="*/ 212272 h 726623"/>
              <a:gd name="connsiteX15" fmla="*/ 10402478 w 11223172"/>
              <a:gd name="connsiteY15" fmla="*/ 220612 h 726623"/>
              <a:gd name="connsiteX16" fmla="*/ 10467301 w 11223172"/>
              <a:gd name="connsiteY16" fmla="*/ 318407 h 726623"/>
              <a:gd name="connsiteX17" fmla="*/ 10467300 w 11223172"/>
              <a:gd name="connsiteY17" fmla="*/ 318407 h 726623"/>
              <a:gd name="connsiteX18" fmla="*/ 10361164 w 11223172"/>
              <a:gd name="connsiteY18" fmla="*/ 424543 h 726623"/>
              <a:gd name="connsiteX19" fmla="*/ 9129930 w 11223172"/>
              <a:gd name="connsiteY19" fmla="*/ 424543 h 726623"/>
              <a:gd name="connsiteX20" fmla="*/ 9162826 w 11223172"/>
              <a:gd name="connsiteY20" fmla="*/ 431185 h 726623"/>
              <a:gd name="connsiteX21" fmla="*/ 9256736 w 11223172"/>
              <a:gd name="connsiteY21" fmla="*/ 572862 h 726623"/>
              <a:gd name="connsiteX22" fmla="*/ 9256735 w 11223172"/>
              <a:gd name="connsiteY22" fmla="*/ 572862 h 726623"/>
              <a:gd name="connsiteX23" fmla="*/ 9102974 w 11223172"/>
              <a:gd name="connsiteY23" fmla="*/ 726623 h 726623"/>
              <a:gd name="connsiteX24" fmla="*/ 1598496 w 11223172"/>
              <a:gd name="connsiteY24" fmla="*/ 726622 h 726623"/>
              <a:gd name="connsiteX25" fmla="*/ 1456818 w 11223172"/>
              <a:gd name="connsiteY25" fmla="*/ 632712 h 726623"/>
              <a:gd name="connsiteX26" fmla="*/ 1444735 w 11223172"/>
              <a:gd name="connsiteY26" fmla="*/ 572862 h 726623"/>
              <a:gd name="connsiteX27" fmla="*/ 1456818 w 11223172"/>
              <a:gd name="connsiteY27" fmla="*/ 513011 h 726623"/>
              <a:gd name="connsiteX28" fmla="*/ 1538645 w 11223172"/>
              <a:gd name="connsiteY28" fmla="*/ 431185 h 726623"/>
              <a:gd name="connsiteX29" fmla="*/ 1571545 w 11223172"/>
              <a:gd name="connsiteY29" fmla="*/ 424542 h 726623"/>
              <a:gd name="connsiteX30" fmla="*/ 601436 w 11223172"/>
              <a:gd name="connsiteY30" fmla="*/ 424542 h 726623"/>
              <a:gd name="connsiteX31" fmla="*/ 503641 w 11223172"/>
              <a:gd name="connsiteY31" fmla="*/ 359719 h 726623"/>
              <a:gd name="connsiteX32" fmla="*/ 495301 w 11223172"/>
              <a:gd name="connsiteY32" fmla="*/ 318407 h 726623"/>
              <a:gd name="connsiteX33" fmla="*/ 503641 w 11223172"/>
              <a:gd name="connsiteY33" fmla="*/ 277094 h 726623"/>
              <a:gd name="connsiteX34" fmla="*/ 560123 w 11223172"/>
              <a:gd name="connsiteY34" fmla="*/ 220612 h 726623"/>
              <a:gd name="connsiteX35" fmla="*/ 601436 w 11223172"/>
              <a:gd name="connsiteY35" fmla="*/ 212271 h 726623"/>
              <a:gd name="connsiteX36" fmla="*/ 106136 w 11223172"/>
              <a:gd name="connsiteY36" fmla="*/ 212271 h 726623"/>
              <a:gd name="connsiteX37" fmla="*/ 8341 w 11223172"/>
              <a:gd name="connsiteY37" fmla="*/ 147448 h 726623"/>
              <a:gd name="connsiteX38" fmla="*/ 0 w 11223172"/>
              <a:gd name="connsiteY38" fmla="*/ 106136 h 726623"/>
              <a:gd name="connsiteX39" fmla="*/ 8341 w 11223172"/>
              <a:gd name="connsiteY39" fmla="*/ 64823 h 726623"/>
              <a:gd name="connsiteX40" fmla="*/ 106136 w 11223172"/>
              <a:gd name="connsiteY40" fmla="*/ 0 h 7266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11223172" h="726623">
                <a:moveTo>
                  <a:pt x="1444735" y="572861"/>
                </a:moveTo>
                <a:lnTo>
                  <a:pt x="1444735" y="572862"/>
                </a:lnTo>
                <a:lnTo>
                  <a:pt x="1444735" y="572862"/>
                </a:lnTo>
                <a:close/>
                <a:moveTo>
                  <a:pt x="495300" y="318406"/>
                </a:moveTo>
                <a:lnTo>
                  <a:pt x="495301" y="318407"/>
                </a:lnTo>
                <a:lnTo>
                  <a:pt x="495300" y="318407"/>
                </a:lnTo>
                <a:close/>
                <a:moveTo>
                  <a:pt x="0" y="106135"/>
                </a:moveTo>
                <a:lnTo>
                  <a:pt x="0" y="106136"/>
                </a:lnTo>
                <a:lnTo>
                  <a:pt x="0" y="106136"/>
                </a:lnTo>
                <a:close/>
                <a:moveTo>
                  <a:pt x="106136" y="0"/>
                </a:moveTo>
                <a:lnTo>
                  <a:pt x="11117036" y="0"/>
                </a:lnTo>
                <a:cubicBezTo>
                  <a:pt x="11175653" y="0"/>
                  <a:pt x="11223172" y="47519"/>
                  <a:pt x="11223172" y="106136"/>
                </a:cubicBezTo>
                <a:lnTo>
                  <a:pt x="11223171" y="106136"/>
                </a:lnTo>
                <a:cubicBezTo>
                  <a:pt x="11223171" y="164753"/>
                  <a:pt x="11175652" y="212272"/>
                  <a:pt x="11117035" y="212272"/>
                </a:cubicBezTo>
                <a:lnTo>
                  <a:pt x="10361170" y="212272"/>
                </a:lnTo>
                <a:lnTo>
                  <a:pt x="10402478" y="220612"/>
                </a:lnTo>
                <a:cubicBezTo>
                  <a:pt x="10440572" y="236724"/>
                  <a:pt x="10467301" y="274445"/>
                  <a:pt x="10467301" y="318407"/>
                </a:cubicBezTo>
                <a:lnTo>
                  <a:pt x="10467300" y="318407"/>
                </a:lnTo>
                <a:cubicBezTo>
                  <a:pt x="10467300" y="377024"/>
                  <a:pt x="10419781" y="424543"/>
                  <a:pt x="10361164" y="424543"/>
                </a:cubicBezTo>
                <a:lnTo>
                  <a:pt x="9129930" y="424543"/>
                </a:lnTo>
                <a:lnTo>
                  <a:pt x="9162826" y="431185"/>
                </a:lnTo>
                <a:cubicBezTo>
                  <a:pt x="9218013" y="454527"/>
                  <a:pt x="9256736" y="509172"/>
                  <a:pt x="9256736" y="572862"/>
                </a:cubicBezTo>
                <a:lnTo>
                  <a:pt x="9256735" y="572862"/>
                </a:lnTo>
                <a:cubicBezTo>
                  <a:pt x="9256735" y="657782"/>
                  <a:pt x="9187894" y="726623"/>
                  <a:pt x="9102974" y="726623"/>
                </a:cubicBezTo>
                <a:lnTo>
                  <a:pt x="1598496" y="726622"/>
                </a:lnTo>
                <a:cubicBezTo>
                  <a:pt x="1534806" y="726622"/>
                  <a:pt x="1480161" y="687899"/>
                  <a:pt x="1456818" y="632712"/>
                </a:cubicBezTo>
                <a:lnTo>
                  <a:pt x="1444735" y="572862"/>
                </a:lnTo>
                <a:lnTo>
                  <a:pt x="1456818" y="513011"/>
                </a:lnTo>
                <a:cubicBezTo>
                  <a:pt x="1472380" y="476220"/>
                  <a:pt x="1501854" y="446746"/>
                  <a:pt x="1538645" y="431185"/>
                </a:cubicBezTo>
                <a:lnTo>
                  <a:pt x="1571545" y="424542"/>
                </a:lnTo>
                <a:lnTo>
                  <a:pt x="601436" y="424542"/>
                </a:lnTo>
                <a:cubicBezTo>
                  <a:pt x="557474" y="424542"/>
                  <a:pt x="519753" y="397813"/>
                  <a:pt x="503641" y="359719"/>
                </a:cubicBezTo>
                <a:lnTo>
                  <a:pt x="495301" y="318407"/>
                </a:lnTo>
                <a:lnTo>
                  <a:pt x="503641" y="277094"/>
                </a:lnTo>
                <a:cubicBezTo>
                  <a:pt x="514383" y="251699"/>
                  <a:pt x="534728" y="231354"/>
                  <a:pt x="560123" y="220612"/>
                </a:cubicBezTo>
                <a:lnTo>
                  <a:pt x="601436" y="212271"/>
                </a:lnTo>
                <a:lnTo>
                  <a:pt x="106136" y="212271"/>
                </a:lnTo>
                <a:cubicBezTo>
                  <a:pt x="62174" y="212271"/>
                  <a:pt x="24453" y="185542"/>
                  <a:pt x="8341" y="147448"/>
                </a:cubicBezTo>
                <a:lnTo>
                  <a:pt x="0" y="106136"/>
                </a:lnTo>
                <a:lnTo>
                  <a:pt x="8341" y="64823"/>
                </a:lnTo>
                <a:cubicBezTo>
                  <a:pt x="24453" y="26730"/>
                  <a:pt x="62174" y="0"/>
                  <a:pt x="106136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/>
          <p:cNvSpPr/>
          <p:nvPr/>
        </p:nvSpPr>
        <p:spPr>
          <a:xfrm>
            <a:off x="1425988" y="137833"/>
            <a:ext cx="6172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서울남산체 B" panose="02020603020101020101" pitchFamily="18" charset="-127"/>
                <a:ea typeface="서울남산체 B" panose="02020603020101020101" pitchFamily="18" charset="-127"/>
              </a:rPr>
              <a:t>파이썬이란</a:t>
            </a:r>
            <a:r>
              <a:rPr lang="en-US" altLang="ko-KR" sz="3600" dirty="0">
                <a:solidFill>
                  <a:schemeClr val="tx1">
                    <a:lumMod val="75000"/>
                    <a:lumOff val="25000"/>
                  </a:schemeClr>
                </a:solidFill>
                <a:latin typeface="서울남산체 B" panose="02020603020101020101" pitchFamily="18" charset="-127"/>
                <a:ea typeface="서울남산체 B" panose="02020603020101020101" pitchFamily="18" charset="-127"/>
              </a:rPr>
              <a:t>?</a:t>
            </a:r>
          </a:p>
        </p:txBody>
      </p:sp>
      <p:sp>
        <p:nvSpPr>
          <p:cNvPr id="10" name="타원 9"/>
          <p:cNvSpPr/>
          <p:nvPr/>
        </p:nvSpPr>
        <p:spPr>
          <a:xfrm>
            <a:off x="762301" y="171792"/>
            <a:ext cx="578415" cy="578415"/>
          </a:xfrm>
          <a:prstGeom prst="ellipse">
            <a:avLst/>
          </a:prstGeom>
          <a:solidFill>
            <a:srgbClr val="5097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700" dirty="0"/>
              <a:t>PAGE</a:t>
            </a:r>
            <a:r>
              <a:rPr lang="en-US" altLang="ko-KR" sz="1050" b="1" dirty="0"/>
              <a:t>01</a:t>
            </a:r>
            <a:endParaRPr lang="ko-KR" altLang="en-US" sz="1050" b="1" dirty="0"/>
          </a:p>
        </p:txBody>
      </p:sp>
      <p:sp>
        <p:nvSpPr>
          <p:cNvPr id="11" name="타원 10"/>
          <p:cNvSpPr/>
          <p:nvPr/>
        </p:nvSpPr>
        <p:spPr>
          <a:xfrm>
            <a:off x="1023287" y="232753"/>
            <a:ext cx="54000" cy="54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cxnSp>
        <p:nvCxnSpPr>
          <p:cNvPr id="13" name="직선 연결선 12"/>
          <p:cNvCxnSpPr/>
          <p:nvPr/>
        </p:nvCxnSpPr>
        <p:spPr>
          <a:xfrm>
            <a:off x="1042337" y="0"/>
            <a:ext cx="0" cy="259753"/>
          </a:xfrm>
          <a:prstGeom prst="line">
            <a:avLst/>
          </a:prstGeom>
          <a:ln>
            <a:gradFill>
              <a:gsLst>
                <a:gs pos="68000">
                  <a:schemeClr val="accent1">
                    <a:lumMod val="5000"/>
                    <a:lumOff val="95000"/>
                  </a:schemeClr>
                </a:gs>
                <a:gs pos="67000">
                  <a:srgbClr val="5097CF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그룹 22"/>
          <p:cNvGrpSpPr/>
          <p:nvPr/>
        </p:nvGrpSpPr>
        <p:grpSpPr>
          <a:xfrm>
            <a:off x="1340716" y="5578637"/>
            <a:ext cx="9784627" cy="923809"/>
            <a:chOff x="1340716" y="5578637"/>
            <a:chExt cx="9784627" cy="923809"/>
          </a:xfrm>
        </p:grpSpPr>
        <p:pic>
          <p:nvPicPr>
            <p:cNvPr id="15" name="그림 1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489143" y="5578637"/>
              <a:ext cx="636200" cy="636200"/>
            </a:xfrm>
            <a:prstGeom prst="rect">
              <a:avLst/>
            </a:prstGeom>
          </p:spPr>
        </p:pic>
        <p:pic>
          <p:nvPicPr>
            <p:cNvPr id="16" name="그림 1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67507" y="6108701"/>
              <a:ext cx="306845" cy="306845"/>
            </a:xfrm>
            <a:prstGeom prst="rect">
              <a:avLst/>
            </a:prstGeom>
          </p:spPr>
        </p:pic>
        <p:pic>
          <p:nvPicPr>
            <p:cNvPr id="18" name="그림 1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98736" y="5916614"/>
              <a:ext cx="409527" cy="409527"/>
            </a:xfrm>
            <a:prstGeom prst="rect">
              <a:avLst/>
            </a:prstGeom>
          </p:spPr>
        </p:pic>
        <p:pic>
          <p:nvPicPr>
            <p:cNvPr id="19" name="그림 1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07604" y="5916614"/>
              <a:ext cx="384174" cy="384174"/>
            </a:xfrm>
            <a:prstGeom prst="rect">
              <a:avLst/>
            </a:prstGeom>
          </p:spPr>
        </p:pic>
        <p:pic>
          <p:nvPicPr>
            <p:cNvPr id="20" name="그림 19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46989" y="5638799"/>
              <a:ext cx="676275" cy="676275"/>
            </a:xfrm>
            <a:prstGeom prst="rect">
              <a:avLst/>
            </a:prstGeom>
          </p:spPr>
        </p:pic>
        <p:pic>
          <p:nvPicPr>
            <p:cNvPr id="17" name="그림 16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56813" y="5724377"/>
              <a:ext cx="599454" cy="599454"/>
            </a:xfrm>
            <a:prstGeom prst="rect">
              <a:avLst/>
            </a:prstGeom>
          </p:spPr>
        </p:pic>
        <p:pic>
          <p:nvPicPr>
            <p:cNvPr id="21" name="그림 20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55281" y="6207872"/>
              <a:ext cx="294574" cy="294574"/>
            </a:xfrm>
            <a:prstGeom prst="rect">
              <a:avLst/>
            </a:prstGeom>
          </p:spPr>
        </p:pic>
        <p:pic>
          <p:nvPicPr>
            <p:cNvPr id="22" name="그림 21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40716" y="6044293"/>
              <a:ext cx="365252" cy="365252"/>
            </a:xfrm>
            <a:prstGeom prst="rect">
              <a:avLst/>
            </a:prstGeom>
          </p:spPr>
        </p:pic>
      </p:grpSp>
      <p:pic>
        <p:nvPicPr>
          <p:cNvPr id="1026" name="Picture 2" descr="https://wikidocs.net/images/page/5/pahkey_KRRKrp.png">
            <a:extLst>
              <a:ext uri="{FF2B5EF4-FFF2-40B4-BE49-F238E27FC236}">
                <a16:creationId xmlns:a16="http://schemas.microsoft.com/office/drawing/2014/main" id="{945C9088-4C80-4D9E-9FFB-49B1ACD34D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6727" y="1302500"/>
            <a:ext cx="2330400" cy="784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" name="그룹 6">
            <a:extLst>
              <a:ext uri="{FF2B5EF4-FFF2-40B4-BE49-F238E27FC236}">
                <a16:creationId xmlns:a16="http://schemas.microsoft.com/office/drawing/2014/main" id="{830A3EB4-75B5-41A2-8B35-04183088DB98}"/>
              </a:ext>
            </a:extLst>
          </p:cNvPr>
          <p:cNvGrpSpPr/>
          <p:nvPr/>
        </p:nvGrpSpPr>
        <p:grpSpPr>
          <a:xfrm>
            <a:off x="3329980" y="1302500"/>
            <a:ext cx="6100953" cy="4475854"/>
            <a:chOff x="3074979" y="1302089"/>
            <a:chExt cx="6100953" cy="4475854"/>
          </a:xfrm>
        </p:grpSpPr>
        <p:sp>
          <p:nvSpPr>
            <p:cNvPr id="3" name="직사각형 2">
              <a:extLst>
                <a:ext uri="{FF2B5EF4-FFF2-40B4-BE49-F238E27FC236}">
                  <a16:creationId xmlns:a16="http://schemas.microsoft.com/office/drawing/2014/main" id="{A52EF9CE-2CA5-42DE-A3C9-04C01E3AEC60}"/>
                </a:ext>
              </a:extLst>
            </p:cNvPr>
            <p:cNvSpPr/>
            <p:nvPr/>
          </p:nvSpPr>
          <p:spPr>
            <a:xfrm>
              <a:off x="3074979" y="1302089"/>
              <a:ext cx="6096000" cy="1477328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ko-KR" altLang="en-US" sz="1500" dirty="0">
                  <a:latin typeface="서울남산체 B" panose="02020603020101020101" pitchFamily="18" charset="-127"/>
                  <a:ea typeface="서울남산체 B" panose="02020603020101020101" pitchFamily="18" charset="-127"/>
                </a:rPr>
                <a:t>파이썬</a:t>
              </a:r>
              <a:r>
                <a:rPr lang="en-US" altLang="ko-KR" sz="1500" dirty="0">
                  <a:latin typeface="서울남산체 B" panose="02020603020101020101" pitchFamily="18" charset="-127"/>
                  <a:ea typeface="서울남산체 B" panose="02020603020101020101" pitchFamily="18" charset="-127"/>
                </a:rPr>
                <a:t>(Python)</a:t>
              </a:r>
              <a:r>
                <a:rPr lang="ko-KR" altLang="en-US" sz="1500" dirty="0">
                  <a:latin typeface="서울남산체 B" panose="02020603020101020101" pitchFamily="18" charset="-127"/>
                  <a:ea typeface="서울남산체 B" panose="02020603020101020101" pitchFamily="18" charset="-127"/>
                </a:rPr>
                <a:t>은 </a:t>
              </a:r>
              <a:r>
                <a:rPr lang="en-US" altLang="ko-KR" sz="1500" dirty="0">
                  <a:latin typeface="서울남산체 B" panose="02020603020101020101" pitchFamily="18" charset="-127"/>
                  <a:ea typeface="서울남산체 B" panose="02020603020101020101" pitchFamily="18" charset="-127"/>
                </a:rPr>
                <a:t>1990</a:t>
              </a:r>
              <a:r>
                <a:rPr lang="ko-KR" altLang="en-US" sz="1500" dirty="0">
                  <a:latin typeface="서울남산체 B" panose="02020603020101020101" pitchFamily="18" charset="-127"/>
                  <a:ea typeface="서울남산체 B" panose="02020603020101020101" pitchFamily="18" charset="-127"/>
                </a:rPr>
                <a:t>년 암스테르담의 귀도 반 </a:t>
              </a:r>
              <a:r>
                <a:rPr lang="ko-KR" altLang="en-US" sz="1500" dirty="0" err="1">
                  <a:latin typeface="서울남산체 B" panose="02020603020101020101" pitchFamily="18" charset="-127"/>
                  <a:ea typeface="서울남산체 B" panose="02020603020101020101" pitchFamily="18" charset="-127"/>
                </a:rPr>
                <a:t>로섬</a:t>
              </a:r>
              <a:r>
                <a:rPr lang="en-US" altLang="ko-KR" sz="1500" dirty="0">
                  <a:latin typeface="서울남산체 B" panose="02020603020101020101" pitchFamily="18" charset="-127"/>
                  <a:ea typeface="서울남산체 B" panose="02020603020101020101" pitchFamily="18" charset="-127"/>
                </a:rPr>
                <a:t>(Guido Van Rossum)</a:t>
              </a:r>
              <a:r>
                <a:rPr lang="ko-KR" altLang="en-US" sz="1500" dirty="0">
                  <a:latin typeface="서울남산체 B" panose="02020603020101020101" pitchFamily="18" charset="-127"/>
                  <a:ea typeface="서울남산체 B" panose="02020603020101020101" pitchFamily="18" charset="-127"/>
                </a:rPr>
                <a:t>이 개발한 인터프리터</a:t>
              </a:r>
              <a:r>
                <a:rPr lang="en-US" altLang="ko-KR" sz="1500" baseline="30000" dirty="0">
                  <a:latin typeface="서울남산체 B" panose="02020603020101020101" pitchFamily="18" charset="-127"/>
                  <a:ea typeface="서울남산체 B" panose="02020603020101020101" pitchFamily="18" charset="-127"/>
                  <a:hlinkClick r:id="rId11"/>
                </a:rPr>
                <a:t>1</a:t>
              </a:r>
              <a:r>
                <a:rPr lang="ko-KR" altLang="en-US" sz="1500" dirty="0">
                  <a:latin typeface="서울남산체 B" panose="02020603020101020101" pitchFamily="18" charset="-127"/>
                  <a:ea typeface="서울남산체 B" panose="02020603020101020101" pitchFamily="18" charset="-127"/>
                </a:rPr>
                <a:t> 언어이다</a:t>
              </a:r>
              <a:r>
                <a:rPr lang="en-US" altLang="ko-KR" sz="1500" dirty="0">
                  <a:latin typeface="서울남산체 B" panose="02020603020101020101" pitchFamily="18" charset="-127"/>
                  <a:ea typeface="서울남산체 B" panose="02020603020101020101" pitchFamily="18" charset="-127"/>
                </a:rPr>
                <a:t>. 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US" altLang="ko-KR" sz="1500" dirty="0">
                <a:latin typeface="서울남산체 B" panose="02020603020101020101" pitchFamily="18" charset="-127"/>
                <a:ea typeface="서울남산체 B" panose="02020603020101020101" pitchFamily="18" charset="-127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ko-KR" altLang="en-US" sz="1500" dirty="0" err="1">
                  <a:latin typeface="서울남산체 B" panose="02020603020101020101" pitchFamily="18" charset="-127"/>
                  <a:ea typeface="서울남산체 B" panose="02020603020101020101" pitchFamily="18" charset="-127"/>
                </a:rPr>
                <a:t>파이썬의</a:t>
              </a:r>
              <a:r>
                <a:rPr lang="ko-KR" altLang="en-US" sz="1500" dirty="0">
                  <a:latin typeface="서울남산체 B" panose="02020603020101020101" pitchFamily="18" charset="-127"/>
                  <a:ea typeface="서울남산체 B" panose="02020603020101020101" pitchFamily="18" charset="-127"/>
                </a:rPr>
                <a:t> 사전적인 의미는 고대 신화에 나오는 </a:t>
              </a:r>
              <a:r>
                <a:rPr lang="ko-KR" altLang="en-US" sz="1500" dirty="0" err="1">
                  <a:latin typeface="서울남산체 B" panose="02020603020101020101" pitchFamily="18" charset="-127"/>
                  <a:ea typeface="서울남산체 B" panose="02020603020101020101" pitchFamily="18" charset="-127"/>
                </a:rPr>
                <a:t>파르나소스</a:t>
              </a:r>
              <a:r>
                <a:rPr lang="ko-KR" altLang="en-US" sz="1500" dirty="0">
                  <a:latin typeface="서울남산체 B" panose="02020603020101020101" pitchFamily="18" charset="-127"/>
                  <a:ea typeface="서울남산체 B" panose="02020603020101020101" pitchFamily="18" charset="-127"/>
                </a:rPr>
                <a:t> 산의 동굴에 살던 큰 뱀을 뜻하며</a:t>
              </a:r>
              <a:r>
                <a:rPr lang="en-US" altLang="ko-KR" sz="1500" dirty="0">
                  <a:latin typeface="서울남산체 B" panose="02020603020101020101" pitchFamily="18" charset="-127"/>
                  <a:ea typeface="서울남산체 B" panose="02020603020101020101" pitchFamily="18" charset="-127"/>
                </a:rPr>
                <a:t>, </a:t>
              </a:r>
              <a:r>
                <a:rPr lang="ko-KR" altLang="en-US" sz="1500" dirty="0">
                  <a:latin typeface="서울남산체 B" panose="02020603020101020101" pitchFamily="18" charset="-127"/>
                  <a:ea typeface="서울남산체 B" panose="02020603020101020101" pitchFamily="18" charset="-127"/>
                </a:rPr>
                <a:t>대부분의 파이썬 책 표지와 아이콘이 뱀 모양으로 그려져 있는 이유가 여기에 있다</a:t>
              </a:r>
              <a:r>
                <a:rPr lang="en-US" altLang="ko-KR" sz="1500" dirty="0">
                  <a:latin typeface="서울남산체 B" panose="02020603020101020101" pitchFamily="18" charset="-127"/>
                  <a:ea typeface="서울남산체 B" panose="02020603020101020101" pitchFamily="18" charset="-127"/>
                </a:rPr>
                <a:t>.</a:t>
              </a:r>
              <a:endParaRPr lang="ko-KR" altLang="en-US" sz="1500" dirty="0">
                <a:latin typeface="서울남산체 B" panose="02020603020101020101" pitchFamily="18" charset="-127"/>
                <a:ea typeface="서울남산체 B" panose="02020603020101020101" pitchFamily="18" charset="-127"/>
              </a:endParaRPr>
            </a:p>
          </p:txBody>
        </p:sp>
        <p:sp>
          <p:nvSpPr>
            <p:cNvPr id="4" name="직사각형 3">
              <a:extLst>
                <a:ext uri="{FF2B5EF4-FFF2-40B4-BE49-F238E27FC236}">
                  <a16:creationId xmlns:a16="http://schemas.microsoft.com/office/drawing/2014/main" id="{C33F3D19-A51C-4C57-BAF9-F12E5D221008}"/>
                </a:ext>
              </a:extLst>
            </p:cNvPr>
            <p:cNvSpPr/>
            <p:nvPr/>
          </p:nvSpPr>
          <p:spPr>
            <a:xfrm>
              <a:off x="3079932" y="2915621"/>
              <a:ext cx="6096000" cy="2862322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ko-KR" altLang="en-US" sz="1500" dirty="0" err="1">
                  <a:latin typeface="서울남산체 B" panose="02020603020101020101" pitchFamily="18" charset="-127"/>
                  <a:ea typeface="서울남산체 B" panose="02020603020101020101" pitchFamily="18" charset="-127"/>
                </a:rPr>
                <a:t>파이썬은</a:t>
              </a:r>
              <a:r>
                <a:rPr lang="ko-KR" altLang="en-US" sz="1500" dirty="0">
                  <a:latin typeface="서울남산체 B" panose="02020603020101020101" pitchFamily="18" charset="-127"/>
                  <a:ea typeface="서울남산체 B" panose="02020603020101020101" pitchFamily="18" charset="-127"/>
                </a:rPr>
                <a:t> 우리나라에서는 아직 대중적으로 사용되고 있지 않지만 외국에서는 교육 </a:t>
              </a:r>
              <a:r>
                <a:rPr lang="ko-KR" altLang="en-US" sz="1500" dirty="0" err="1">
                  <a:latin typeface="서울남산체 B" panose="02020603020101020101" pitchFamily="18" charset="-127"/>
                  <a:ea typeface="서울남산체 B" panose="02020603020101020101" pitchFamily="18" charset="-127"/>
                </a:rPr>
                <a:t>목적뿐</a:t>
              </a:r>
              <a:r>
                <a:rPr lang="ko-KR" altLang="en-US" sz="1500" dirty="0">
                  <a:latin typeface="서울남산체 B" panose="02020603020101020101" pitchFamily="18" charset="-127"/>
                  <a:ea typeface="서울남산체 B" panose="02020603020101020101" pitchFamily="18" charset="-127"/>
                </a:rPr>
                <a:t> 아니라 실무에서도 많이 사용되고 있다</a:t>
              </a:r>
              <a:r>
                <a:rPr lang="en-US" altLang="ko-KR" sz="1500" dirty="0">
                  <a:latin typeface="서울남산체 B" panose="02020603020101020101" pitchFamily="18" charset="-127"/>
                  <a:ea typeface="서울남산체 B" panose="02020603020101020101" pitchFamily="18" charset="-127"/>
                </a:rPr>
                <a:t>. </a:t>
              </a:r>
              <a:r>
                <a:rPr lang="ko-KR" altLang="en-US" sz="1500" dirty="0">
                  <a:latin typeface="서울남산체 B" panose="02020603020101020101" pitchFamily="18" charset="-127"/>
                  <a:ea typeface="서울남산체 B" panose="02020603020101020101" pitchFamily="18" charset="-127"/>
                </a:rPr>
                <a:t>그 대표적인 예가 바로 구글이다</a:t>
              </a:r>
              <a:r>
                <a:rPr lang="en-US" altLang="ko-KR" sz="1500" dirty="0">
                  <a:latin typeface="서울남산체 B" panose="02020603020101020101" pitchFamily="18" charset="-127"/>
                  <a:ea typeface="서울남산체 B" panose="02020603020101020101" pitchFamily="18" charset="-127"/>
                </a:rPr>
                <a:t>. </a:t>
              </a:r>
              <a:r>
                <a:rPr lang="ko-KR" altLang="en-US" sz="1500" dirty="0">
                  <a:latin typeface="서울남산체 B" panose="02020603020101020101" pitchFamily="18" charset="-127"/>
                  <a:ea typeface="서울남산체 B" panose="02020603020101020101" pitchFamily="18" charset="-127"/>
                </a:rPr>
                <a:t>필자는 구글에서 만들어진 소프트웨어의 </a:t>
              </a:r>
              <a:r>
                <a:rPr lang="en-US" altLang="ko-KR" sz="1500" dirty="0">
                  <a:latin typeface="서울남산체 B" panose="02020603020101020101" pitchFamily="18" charset="-127"/>
                  <a:ea typeface="서울남산체 B" panose="02020603020101020101" pitchFamily="18" charset="-127"/>
                </a:rPr>
                <a:t>50% </a:t>
              </a:r>
              <a:r>
                <a:rPr lang="ko-KR" altLang="en-US" sz="1500" dirty="0">
                  <a:latin typeface="서울남산체 B" panose="02020603020101020101" pitchFamily="18" charset="-127"/>
                  <a:ea typeface="서울남산체 B" panose="02020603020101020101" pitchFamily="18" charset="-127"/>
                </a:rPr>
                <a:t>이상이 </a:t>
              </a:r>
              <a:r>
                <a:rPr lang="ko-KR" altLang="en-US" sz="1500" dirty="0" err="1">
                  <a:latin typeface="서울남산체 B" panose="02020603020101020101" pitchFamily="18" charset="-127"/>
                  <a:ea typeface="서울남산체 B" panose="02020603020101020101" pitchFamily="18" charset="-127"/>
                </a:rPr>
                <a:t>파이썬으로</a:t>
              </a:r>
              <a:r>
                <a:rPr lang="ko-KR" altLang="en-US" sz="1500" dirty="0">
                  <a:latin typeface="서울남산체 B" panose="02020603020101020101" pitchFamily="18" charset="-127"/>
                  <a:ea typeface="서울남산체 B" panose="02020603020101020101" pitchFamily="18" charset="-127"/>
                </a:rPr>
                <a:t> 만들어졌다는 이야기를 들은 적도 있다</a:t>
              </a:r>
              <a:r>
                <a:rPr lang="en-US" altLang="ko-KR" sz="1500" dirty="0">
                  <a:latin typeface="서울남산체 B" panose="02020603020101020101" pitchFamily="18" charset="-127"/>
                  <a:ea typeface="서울남산체 B" panose="02020603020101020101" pitchFamily="18" charset="-127"/>
                </a:rPr>
                <a:t>. </a:t>
              </a:r>
              <a:r>
                <a:rPr lang="ko-KR" altLang="en-US" sz="1500" dirty="0">
                  <a:latin typeface="서울남산체 B" panose="02020603020101020101" pitchFamily="18" charset="-127"/>
                  <a:ea typeface="서울남산체 B" panose="02020603020101020101" pitchFamily="18" charset="-127"/>
                </a:rPr>
                <a:t>이외에도 많이 알려진 예를 몇 가지 들자면 온라인 사진 공유 서비스인 인스타그램</a:t>
              </a:r>
              <a:r>
                <a:rPr lang="en-US" altLang="ko-KR" sz="1500" dirty="0">
                  <a:latin typeface="서울남산체 B" panose="02020603020101020101" pitchFamily="18" charset="-127"/>
                  <a:ea typeface="서울남산체 B" panose="02020603020101020101" pitchFamily="18" charset="-127"/>
                </a:rPr>
                <a:t>(Instagram), </a:t>
              </a:r>
              <a:r>
                <a:rPr lang="ko-KR" altLang="en-US" sz="1500" dirty="0">
                  <a:latin typeface="서울남산체 B" panose="02020603020101020101" pitchFamily="18" charset="-127"/>
                  <a:ea typeface="서울남산체 B" panose="02020603020101020101" pitchFamily="18" charset="-127"/>
                </a:rPr>
                <a:t>파일 동기화 서비스인 </a:t>
              </a:r>
              <a:r>
                <a:rPr lang="ko-KR" altLang="en-US" sz="1500" dirty="0" err="1">
                  <a:latin typeface="서울남산체 B" panose="02020603020101020101" pitchFamily="18" charset="-127"/>
                  <a:ea typeface="서울남산체 B" panose="02020603020101020101" pitchFamily="18" charset="-127"/>
                </a:rPr>
                <a:t>드롭박스</a:t>
              </a:r>
              <a:r>
                <a:rPr lang="en-US" altLang="ko-KR" sz="1500" dirty="0">
                  <a:latin typeface="서울남산체 B" panose="02020603020101020101" pitchFamily="18" charset="-127"/>
                  <a:ea typeface="서울남산체 B" panose="02020603020101020101" pitchFamily="18" charset="-127"/>
                </a:rPr>
                <a:t>(Dropbox)</a:t>
              </a:r>
              <a:r>
                <a:rPr lang="ko-KR" altLang="en-US" sz="1500" dirty="0">
                  <a:latin typeface="서울남산체 B" panose="02020603020101020101" pitchFamily="18" charset="-127"/>
                  <a:ea typeface="서울남산체 B" panose="02020603020101020101" pitchFamily="18" charset="-127"/>
                </a:rPr>
                <a:t>등이 있다</a:t>
              </a:r>
              <a:r>
                <a:rPr lang="en-US" altLang="ko-KR" sz="1500" dirty="0">
                  <a:latin typeface="서울남산체 B" panose="02020603020101020101" pitchFamily="18" charset="-127"/>
                  <a:ea typeface="서울남산체 B" panose="02020603020101020101" pitchFamily="18" charset="-127"/>
                </a:rPr>
                <a:t>.</a:t>
              </a:r>
            </a:p>
            <a:p>
              <a:pPr marL="285750" indent="-285750">
                <a:buFont typeface="Arial" panose="020B0604020202020204" pitchFamily="34" charset="0"/>
                <a:buChar char="•"/>
              </a:pPr>
              <a:endParaRPr lang="en-US" altLang="ko-KR" sz="1500" dirty="0">
                <a:latin typeface="서울남산체 B" panose="02020603020101020101" pitchFamily="18" charset="-127"/>
                <a:ea typeface="서울남산체 B" panose="02020603020101020101" pitchFamily="18" charset="-127"/>
              </a:endParaRPr>
            </a:p>
            <a:p>
              <a:pPr marL="285750" indent="-285750">
                <a:buFont typeface="Arial" panose="020B0604020202020204" pitchFamily="34" charset="0"/>
                <a:buChar char="•"/>
              </a:pPr>
              <a:r>
                <a:rPr lang="ko-KR" altLang="en-US" sz="1500" dirty="0">
                  <a:latin typeface="서울남산체 B" panose="02020603020101020101" pitchFamily="18" charset="-127"/>
                  <a:ea typeface="서울남산체 B" panose="02020603020101020101" pitchFamily="18" charset="-127"/>
                </a:rPr>
                <a:t>또한 파이썬 프로그램은 공동 작업과 유지 보수가 매우 쉽고 편하다</a:t>
              </a:r>
              <a:r>
                <a:rPr lang="en-US" altLang="ko-KR" sz="1500" dirty="0">
                  <a:latin typeface="서울남산체 B" panose="02020603020101020101" pitchFamily="18" charset="-127"/>
                  <a:ea typeface="서울남산체 B" panose="02020603020101020101" pitchFamily="18" charset="-127"/>
                </a:rPr>
                <a:t>. </a:t>
              </a:r>
              <a:r>
                <a:rPr lang="ko-KR" altLang="en-US" sz="1500" dirty="0">
                  <a:latin typeface="서울남산체 B" panose="02020603020101020101" pitchFamily="18" charset="-127"/>
                  <a:ea typeface="서울남산체 B" panose="02020603020101020101" pitchFamily="18" charset="-127"/>
                </a:rPr>
                <a:t>그 때문에 이미 다른 언어로 작성된 많은 프로그램과 모듈들이 </a:t>
              </a:r>
              <a:r>
                <a:rPr lang="ko-KR" altLang="en-US" sz="1500" dirty="0" err="1">
                  <a:latin typeface="서울남산체 B" panose="02020603020101020101" pitchFamily="18" charset="-127"/>
                  <a:ea typeface="서울남산체 B" panose="02020603020101020101" pitchFamily="18" charset="-127"/>
                </a:rPr>
                <a:t>파이썬으로</a:t>
              </a:r>
              <a:r>
                <a:rPr lang="ko-KR" altLang="en-US" sz="1500" dirty="0">
                  <a:latin typeface="서울남산체 B" panose="02020603020101020101" pitchFamily="18" charset="-127"/>
                  <a:ea typeface="서울남산체 B" panose="02020603020101020101" pitchFamily="18" charset="-127"/>
                </a:rPr>
                <a:t> 재구성되고 있다</a:t>
              </a:r>
              <a:r>
                <a:rPr lang="en-US" altLang="ko-KR" sz="1500" dirty="0">
                  <a:latin typeface="서울남산체 B" panose="02020603020101020101" pitchFamily="18" charset="-127"/>
                  <a:ea typeface="서울남산체 B" panose="02020603020101020101" pitchFamily="18" charset="-127"/>
                </a:rPr>
                <a:t>. </a:t>
              </a:r>
              <a:r>
                <a:rPr lang="ko-KR" altLang="en-US" sz="1500" dirty="0">
                  <a:latin typeface="서울남산체 B" panose="02020603020101020101" pitchFamily="18" charset="-127"/>
                  <a:ea typeface="서울남산체 B" panose="02020603020101020101" pitchFamily="18" charset="-127"/>
                </a:rPr>
                <a:t>국내에서도 그 가치를 인정받아 사용자층이 더욱 넓어지고 있고</a:t>
              </a:r>
              <a:r>
                <a:rPr lang="en-US" altLang="ko-KR" sz="1500" dirty="0">
                  <a:latin typeface="서울남산체 B" panose="02020603020101020101" pitchFamily="18" charset="-127"/>
                  <a:ea typeface="서울남산체 B" panose="02020603020101020101" pitchFamily="18" charset="-127"/>
                </a:rPr>
                <a:t>, </a:t>
              </a:r>
              <a:r>
                <a:rPr lang="ko-KR" altLang="en-US" sz="1500" dirty="0" err="1">
                  <a:latin typeface="서울남산체 B" panose="02020603020101020101" pitchFamily="18" charset="-127"/>
                  <a:ea typeface="서울남산체 B" panose="02020603020101020101" pitchFamily="18" charset="-127"/>
                </a:rPr>
                <a:t>파이썬을</a:t>
              </a:r>
              <a:r>
                <a:rPr lang="ko-KR" altLang="en-US" sz="1500" dirty="0">
                  <a:latin typeface="서울남산체 B" panose="02020603020101020101" pitchFamily="18" charset="-127"/>
                  <a:ea typeface="서울남산체 B" panose="02020603020101020101" pitchFamily="18" charset="-127"/>
                </a:rPr>
                <a:t> 이용해 프로그램을 개발하는 기업체들 또한 늘어 가고 있는 추세이다</a:t>
              </a:r>
              <a:r>
                <a:rPr lang="en-US" altLang="ko-KR" sz="1500" dirty="0">
                  <a:latin typeface="서울남산체 B" panose="02020603020101020101" pitchFamily="18" charset="-127"/>
                  <a:ea typeface="서울남산체 B" panose="02020603020101020101" pitchFamily="18" charset="-127"/>
                </a:rPr>
                <a:t>.</a:t>
              </a:r>
              <a:endParaRPr lang="en-US" altLang="ko-KR" sz="1500" dirty="0">
                <a:effectLst/>
                <a:latin typeface="서울남산체 B" panose="02020603020101020101" pitchFamily="18" charset="-127"/>
                <a:ea typeface="서울남산체 B" panose="02020603020101020101" pitchFamily="18" charset="-127"/>
              </a:endParaRPr>
            </a:p>
          </p:txBody>
        </p:sp>
      </p:grpSp>
      <p:sp>
        <p:nvSpPr>
          <p:cNvPr id="6" name="직사각형 5">
            <a:extLst>
              <a:ext uri="{FF2B5EF4-FFF2-40B4-BE49-F238E27FC236}">
                <a16:creationId xmlns:a16="http://schemas.microsoft.com/office/drawing/2014/main" id="{03AE4921-DA94-4A9A-98EC-684AACF646F4}"/>
              </a:ext>
            </a:extLst>
          </p:cNvPr>
          <p:cNvSpPr/>
          <p:nvPr/>
        </p:nvSpPr>
        <p:spPr>
          <a:xfrm>
            <a:off x="2580586" y="6172755"/>
            <a:ext cx="651962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arenR"/>
            </a:pPr>
            <a:r>
              <a:rPr lang="ko-KR" altLang="en-US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인터프리터 </a:t>
            </a:r>
            <a:r>
              <a:rPr lang="ko-KR" altLang="en-US" sz="1300" dirty="0" err="1">
                <a:latin typeface="서울남산체 B" panose="02020603020101020101" pitchFamily="18" charset="-127"/>
                <a:ea typeface="서울남산체 B" panose="02020603020101020101" pitchFamily="18" charset="-127"/>
              </a:rPr>
              <a:t>언어란</a:t>
            </a:r>
            <a:r>
              <a:rPr lang="ko-KR" altLang="en-US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 한 </a:t>
            </a:r>
            <a:r>
              <a:rPr lang="ko-KR" altLang="en-US" sz="1300" dirty="0" err="1">
                <a:latin typeface="서울남산체 B" panose="02020603020101020101" pitchFamily="18" charset="-127"/>
                <a:ea typeface="서울남산체 B" panose="02020603020101020101" pitchFamily="18" charset="-127"/>
              </a:rPr>
              <a:t>줄씩</a:t>
            </a:r>
            <a:r>
              <a:rPr lang="ko-KR" altLang="en-US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 소스 코드를 해석해서 그때그때 실행해 결과를 바로 확인</a:t>
            </a:r>
            <a:r>
              <a:rPr lang="en-US" altLang="ko-KR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 </a:t>
            </a:r>
            <a:r>
              <a:rPr lang="ko-KR" altLang="en-US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할 수 있는 언어이다</a:t>
            </a:r>
            <a:r>
              <a:rPr lang="en-US" altLang="ko-KR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.</a:t>
            </a:r>
            <a:r>
              <a:rPr lang="en-US" altLang="ko-KR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 </a:t>
            </a:r>
            <a:endParaRPr lang="ko-KR" altLang="en-US" sz="1500" dirty="0"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5101981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2EB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740228" y="856343"/>
            <a:ext cx="10813143" cy="525235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14" name="자유형 13"/>
          <p:cNvSpPr/>
          <p:nvPr/>
        </p:nvSpPr>
        <p:spPr>
          <a:xfrm>
            <a:off x="483052" y="6112329"/>
            <a:ext cx="11223172" cy="644072"/>
          </a:xfrm>
          <a:custGeom>
            <a:avLst/>
            <a:gdLst>
              <a:gd name="connsiteX0" fmla="*/ 1444735 w 11223172"/>
              <a:gd name="connsiteY0" fmla="*/ 572861 h 726623"/>
              <a:gd name="connsiteX1" fmla="*/ 1444735 w 11223172"/>
              <a:gd name="connsiteY1" fmla="*/ 572862 h 726623"/>
              <a:gd name="connsiteX2" fmla="*/ 1444735 w 11223172"/>
              <a:gd name="connsiteY2" fmla="*/ 572862 h 726623"/>
              <a:gd name="connsiteX3" fmla="*/ 495300 w 11223172"/>
              <a:gd name="connsiteY3" fmla="*/ 318406 h 726623"/>
              <a:gd name="connsiteX4" fmla="*/ 495301 w 11223172"/>
              <a:gd name="connsiteY4" fmla="*/ 318407 h 726623"/>
              <a:gd name="connsiteX5" fmla="*/ 495300 w 11223172"/>
              <a:gd name="connsiteY5" fmla="*/ 318407 h 726623"/>
              <a:gd name="connsiteX6" fmla="*/ 0 w 11223172"/>
              <a:gd name="connsiteY6" fmla="*/ 106135 h 726623"/>
              <a:gd name="connsiteX7" fmla="*/ 0 w 11223172"/>
              <a:gd name="connsiteY7" fmla="*/ 106136 h 726623"/>
              <a:gd name="connsiteX8" fmla="*/ 0 w 11223172"/>
              <a:gd name="connsiteY8" fmla="*/ 106136 h 726623"/>
              <a:gd name="connsiteX9" fmla="*/ 106136 w 11223172"/>
              <a:gd name="connsiteY9" fmla="*/ 0 h 726623"/>
              <a:gd name="connsiteX10" fmla="*/ 11117036 w 11223172"/>
              <a:gd name="connsiteY10" fmla="*/ 0 h 726623"/>
              <a:gd name="connsiteX11" fmla="*/ 11223172 w 11223172"/>
              <a:gd name="connsiteY11" fmla="*/ 106136 h 726623"/>
              <a:gd name="connsiteX12" fmla="*/ 11223171 w 11223172"/>
              <a:gd name="connsiteY12" fmla="*/ 106136 h 726623"/>
              <a:gd name="connsiteX13" fmla="*/ 11117035 w 11223172"/>
              <a:gd name="connsiteY13" fmla="*/ 212272 h 726623"/>
              <a:gd name="connsiteX14" fmla="*/ 10361170 w 11223172"/>
              <a:gd name="connsiteY14" fmla="*/ 212272 h 726623"/>
              <a:gd name="connsiteX15" fmla="*/ 10402478 w 11223172"/>
              <a:gd name="connsiteY15" fmla="*/ 220612 h 726623"/>
              <a:gd name="connsiteX16" fmla="*/ 10467301 w 11223172"/>
              <a:gd name="connsiteY16" fmla="*/ 318407 h 726623"/>
              <a:gd name="connsiteX17" fmla="*/ 10467300 w 11223172"/>
              <a:gd name="connsiteY17" fmla="*/ 318407 h 726623"/>
              <a:gd name="connsiteX18" fmla="*/ 10361164 w 11223172"/>
              <a:gd name="connsiteY18" fmla="*/ 424543 h 726623"/>
              <a:gd name="connsiteX19" fmla="*/ 9129930 w 11223172"/>
              <a:gd name="connsiteY19" fmla="*/ 424543 h 726623"/>
              <a:gd name="connsiteX20" fmla="*/ 9162826 w 11223172"/>
              <a:gd name="connsiteY20" fmla="*/ 431185 h 726623"/>
              <a:gd name="connsiteX21" fmla="*/ 9256736 w 11223172"/>
              <a:gd name="connsiteY21" fmla="*/ 572862 h 726623"/>
              <a:gd name="connsiteX22" fmla="*/ 9256735 w 11223172"/>
              <a:gd name="connsiteY22" fmla="*/ 572862 h 726623"/>
              <a:gd name="connsiteX23" fmla="*/ 9102974 w 11223172"/>
              <a:gd name="connsiteY23" fmla="*/ 726623 h 726623"/>
              <a:gd name="connsiteX24" fmla="*/ 1598496 w 11223172"/>
              <a:gd name="connsiteY24" fmla="*/ 726622 h 726623"/>
              <a:gd name="connsiteX25" fmla="*/ 1456818 w 11223172"/>
              <a:gd name="connsiteY25" fmla="*/ 632712 h 726623"/>
              <a:gd name="connsiteX26" fmla="*/ 1444735 w 11223172"/>
              <a:gd name="connsiteY26" fmla="*/ 572862 h 726623"/>
              <a:gd name="connsiteX27" fmla="*/ 1456818 w 11223172"/>
              <a:gd name="connsiteY27" fmla="*/ 513011 h 726623"/>
              <a:gd name="connsiteX28" fmla="*/ 1538645 w 11223172"/>
              <a:gd name="connsiteY28" fmla="*/ 431185 h 726623"/>
              <a:gd name="connsiteX29" fmla="*/ 1571545 w 11223172"/>
              <a:gd name="connsiteY29" fmla="*/ 424542 h 726623"/>
              <a:gd name="connsiteX30" fmla="*/ 601436 w 11223172"/>
              <a:gd name="connsiteY30" fmla="*/ 424542 h 726623"/>
              <a:gd name="connsiteX31" fmla="*/ 503641 w 11223172"/>
              <a:gd name="connsiteY31" fmla="*/ 359719 h 726623"/>
              <a:gd name="connsiteX32" fmla="*/ 495301 w 11223172"/>
              <a:gd name="connsiteY32" fmla="*/ 318407 h 726623"/>
              <a:gd name="connsiteX33" fmla="*/ 503641 w 11223172"/>
              <a:gd name="connsiteY33" fmla="*/ 277094 h 726623"/>
              <a:gd name="connsiteX34" fmla="*/ 560123 w 11223172"/>
              <a:gd name="connsiteY34" fmla="*/ 220612 h 726623"/>
              <a:gd name="connsiteX35" fmla="*/ 601436 w 11223172"/>
              <a:gd name="connsiteY35" fmla="*/ 212271 h 726623"/>
              <a:gd name="connsiteX36" fmla="*/ 106136 w 11223172"/>
              <a:gd name="connsiteY36" fmla="*/ 212271 h 726623"/>
              <a:gd name="connsiteX37" fmla="*/ 8341 w 11223172"/>
              <a:gd name="connsiteY37" fmla="*/ 147448 h 726623"/>
              <a:gd name="connsiteX38" fmla="*/ 0 w 11223172"/>
              <a:gd name="connsiteY38" fmla="*/ 106136 h 726623"/>
              <a:gd name="connsiteX39" fmla="*/ 8341 w 11223172"/>
              <a:gd name="connsiteY39" fmla="*/ 64823 h 726623"/>
              <a:gd name="connsiteX40" fmla="*/ 106136 w 11223172"/>
              <a:gd name="connsiteY40" fmla="*/ 0 h 7266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11223172" h="726623">
                <a:moveTo>
                  <a:pt x="1444735" y="572861"/>
                </a:moveTo>
                <a:lnTo>
                  <a:pt x="1444735" y="572862"/>
                </a:lnTo>
                <a:lnTo>
                  <a:pt x="1444735" y="572862"/>
                </a:lnTo>
                <a:close/>
                <a:moveTo>
                  <a:pt x="495300" y="318406"/>
                </a:moveTo>
                <a:lnTo>
                  <a:pt x="495301" y="318407"/>
                </a:lnTo>
                <a:lnTo>
                  <a:pt x="495300" y="318407"/>
                </a:lnTo>
                <a:close/>
                <a:moveTo>
                  <a:pt x="0" y="106135"/>
                </a:moveTo>
                <a:lnTo>
                  <a:pt x="0" y="106136"/>
                </a:lnTo>
                <a:lnTo>
                  <a:pt x="0" y="106136"/>
                </a:lnTo>
                <a:close/>
                <a:moveTo>
                  <a:pt x="106136" y="0"/>
                </a:moveTo>
                <a:lnTo>
                  <a:pt x="11117036" y="0"/>
                </a:lnTo>
                <a:cubicBezTo>
                  <a:pt x="11175653" y="0"/>
                  <a:pt x="11223172" y="47519"/>
                  <a:pt x="11223172" y="106136"/>
                </a:cubicBezTo>
                <a:lnTo>
                  <a:pt x="11223171" y="106136"/>
                </a:lnTo>
                <a:cubicBezTo>
                  <a:pt x="11223171" y="164753"/>
                  <a:pt x="11175652" y="212272"/>
                  <a:pt x="11117035" y="212272"/>
                </a:cubicBezTo>
                <a:lnTo>
                  <a:pt x="10361170" y="212272"/>
                </a:lnTo>
                <a:lnTo>
                  <a:pt x="10402478" y="220612"/>
                </a:lnTo>
                <a:cubicBezTo>
                  <a:pt x="10440572" y="236724"/>
                  <a:pt x="10467301" y="274445"/>
                  <a:pt x="10467301" y="318407"/>
                </a:cubicBezTo>
                <a:lnTo>
                  <a:pt x="10467300" y="318407"/>
                </a:lnTo>
                <a:cubicBezTo>
                  <a:pt x="10467300" y="377024"/>
                  <a:pt x="10419781" y="424543"/>
                  <a:pt x="10361164" y="424543"/>
                </a:cubicBezTo>
                <a:lnTo>
                  <a:pt x="9129930" y="424543"/>
                </a:lnTo>
                <a:lnTo>
                  <a:pt x="9162826" y="431185"/>
                </a:lnTo>
                <a:cubicBezTo>
                  <a:pt x="9218013" y="454527"/>
                  <a:pt x="9256736" y="509172"/>
                  <a:pt x="9256736" y="572862"/>
                </a:cubicBezTo>
                <a:lnTo>
                  <a:pt x="9256735" y="572862"/>
                </a:lnTo>
                <a:cubicBezTo>
                  <a:pt x="9256735" y="657782"/>
                  <a:pt x="9187894" y="726623"/>
                  <a:pt x="9102974" y="726623"/>
                </a:cubicBezTo>
                <a:lnTo>
                  <a:pt x="1598496" y="726622"/>
                </a:lnTo>
                <a:cubicBezTo>
                  <a:pt x="1534806" y="726622"/>
                  <a:pt x="1480161" y="687899"/>
                  <a:pt x="1456818" y="632712"/>
                </a:cubicBezTo>
                <a:lnTo>
                  <a:pt x="1444735" y="572862"/>
                </a:lnTo>
                <a:lnTo>
                  <a:pt x="1456818" y="513011"/>
                </a:lnTo>
                <a:cubicBezTo>
                  <a:pt x="1472380" y="476220"/>
                  <a:pt x="1501854" y="446746"/>
                  <a:pt x="1538645" y="431185"/>
                </a:cubicBezTo>
                <a:lnTo>
                  <a:pt x="1571545" y="424542"/>
                </a:lnTo>
                <a:lnTo>
                  <a:pt x="601436" y="424542"/>
                </a:lnTo>
                <a:cubicBezTo>
                  <a:pt x="557474" y="424542"/>
                  <a:pt x="519753" y="397813"/>
                  <a:pt x="503641" y="359719"/>
                </a:cubicBezTo>
                <a:lnTo>
                  <a:pt x="495301" y="318407"/>
                </a:lnTo>
                <a:lnTo>
                  <a:pt x="503641" y="277094"/>
                </a:lnTo>
                <a:cubicBezTo>
                  <a:pt x="514383" y="251699"/>
                  <a:pt x="534728" y="231354"/>
                  <a:pt x="560123" y="220612"/>
                </a:cubicBezTo>
                <a:lnTo>
                  <a:pt x="601436" y="212271"/>
                </a:lnTo>
                <a:lnTo>
                  <a:pt x="106136" y="212271"/>
                </a:lnTo>
                <a:cubicBezTo>
                  <a:pt x="62174" y="212271"/>
                  <a:pt x="24453" y="185542"/>
                  <a:pt x="8341" y="147448"/>
                </a:cubicBezTo>
                <a:lnTo>
                  <a:pt x="0" y="106136"/>
                </a:lnTo>
                <a:lnTo>
                  <a:pt x="8341" y="64823"/>
                </a:lnTo>
                <a:cubicBezTo>
                  <a:pt x="24453" y="26730"/>
                  <a:pt x="62174" y="0"/>
                  <a:pt x="106136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1425988" y="137833"/>
            <a:ext cx="6172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서울남산체 B" panose="02020603020101020101" pitchFamily="18" charset="-127"/>
                <a:ea typeface="서울남산체 B" panose="02020603020101020101" pitchFamily="18" charset="-127"/>
                <a:cs typeface="+mn-cs"/>
              </a:rPr>
              <a:t>파이썬의</a:t>
            </a:r>
            <a:r>
              <a:rPr kumimoji="0" lang="ko-KR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서울남산체 B" panose="02020603020101020101" pitchFamily="18" charset="-127"/>
                <a:ea typeface="서울남산체 B" panose="02020603020101020101" pitchFamily="18" charset="-127"/>
                <a:cs typeface="+mn-cs"/>
              </a:rPr>
              <a:t> 특징</a:t>
            </a:r>
            <a:endParaRPr kumimoji="0" lang="en-US" altLang="ko-KR" sz="3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서울남산체 B" panose="02020603020101020101" pitchFamily="18" charset="-127"/>
              <a:ea typeface="서울남산체 B" panose="02020603020101020101" pitchFamily="18" charset="-127"/>
              <a:cs typeface="+mn-cs"/>
            </a:endParaRPr>
          </a:p>
        </p:txBody>
      </p:sp>
      <p:sp>
        <p:nvSpPr>
          <p:cNvPr id="10" name="타원 9"/>
          <p:cNvSpPr/>
          <p:nvPr/>
        </p:nvSpPr>
        <p:spPr>
          <a:xfrm>
            <a:off x="762301" y="171792"/>
            <a:ext cx="578415" cy="578415"/>
          </a:xfrm>
          <a:prstGeom prst="ellipse">
            <a:avLst/>
          </a:prstGeom>
          <a:solidFill>
            <a:srgbClr val="5097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7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PAGE</a:t>
            </a:r>
            <a:r>
              <a:rPr kumimoji="0" lang="en-US" altLang="ko-KR" sz="105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02</a:t>
            </a:r>
            <a:endParaRPr kumimoji="0" lang="ko-KR" altLang="en-US" sz="105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11" name="타원 10"/>
          <p:cNvSpPr/>
          <p:nvPr/>
        </p:nvSpPr>
        <p:spPr>
          <a:xfrm>
            <a:off x="1023287" y="232753"/>
            <a:ext cx="54000" cy="54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cxnSp>
        <p:nvCxnSpPr>
          <p:cNvPr id="13" name="직선 연결선 12"/>
          <p:cNvCxnSpPr/>
          <p:nvPr/>
        </p:nvCxnSpPr>
        <p:spPr>
          <a:xfrm>
            <a:off x="1042337" y="0"/>
            <a:ext cx="0" cy="259753"/>
          </a:xfrm>
          <a:prstGeom prst="line">
            <a:avLst/>
          </a:prstGeom>
          <a:ln>
            <a:gradFill>
              <a:gsLst>
                <a:gs pos="68000">
                  <a:schemeClr val="accent1">
                    <a:lumMod val="5000"/>
                    <a:lumOff val="95000"/>
                  </a:schemeClr>
                </a:gs>
                <a:gs pos="67000">
                  <a:srgbClr val="5097CF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그룹 22"/>
          <p:cNvGrpSpPr/>
          <p:nvPr/>
        </p:nvGrpSpPr>
        <p:grpSpPr>
          <a:xfrm>
            <a:off x="1340716" y="5578637"/>
            <a:ext cx="9784627" cy="923809"/>
            <a:chOff x="1340716" y="5578637"/>
            <a:chExt cx="9784627" cy="923809"/>
          </a:xfrm>
        </p:grpSpPr>
        <p:pic>
          <p:nvPicPr>
            <p:cNvPr id="15" name="그림 1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489143" y="5578637"/>
              <a:ext cx="636200" cy="636200"/>
            </a:xfrm>
            <a:prstGeom prst="rect">
              <a:avLst/>
            </a:prstGeom>
          </p:spPr>
        </p:pic>
        <p:pic>
          <p:nvPicPr>
            <p:cNvPr id="16" name="그림 1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67507" y="6108701"/>
              <a:ext cx="306845" cy="306845"/>
            </a:xfrm>
            <a:prstGeom prst="rect">
              <a:avLst/>
            </a:prstGeom>
          </p:spPr>
        </p:pic>
        <p:pic>
          <p:nvPicPr>
            <p:cNvPr id="18" name="그림 1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98736" y="5916614"/>
              <a:ext cx="409527" cy="409527"/>
            </a:xfrm>
            <a:prstGeom prst="rect">
              <a:avLst/>
            </a:prstGeom>
          </p:spPr>
        </p:pic>
        <p:pic>
          <p:nvPicPr>
            <p:cNvPr id="19" name="그림 1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07604" y="5916614"/>
              <a:ext cx="384174" cy="384174"/>
            </a:xfrm>
            <a:prstGeom prst="rect">
              <a:avLst/>
            </a:prstGeom>
          </p:spPr>
        </p:pic>
        <p:pic>
          <p:nvPicPr>
            <p:cNvPr id="20" name="그림 19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46989" y="5638799"/>
              <a:ext cx="676275" cy="676275"/>
            </a:xfrm>
            <a:prstGeom prst="rect">
              <a:avLst/>
            </a:prstGeom>
          </p:spPr>
        </p:pic>
        <p:pic>
          <p:nvPicPr>
            <p:cNvPr id="17" name="그림 16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56813" y="5724377"/>
              <a:ext cx="599454" cy="599454"/>
            </a:xfrm>
            <a:prstGeom prst="rect">
              <a:avLst/>
            </a:prstGeom>
          </p:spPr>
        </p:pic>
        <p:pic>
          <p:nvPicPr>
            <p:cNvPr id="21" name="그림 20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55281" y="6207872"/>
              <a:ext cx="294574" cy="294574"/>
            </a:xfrm>
            <a:prstGeom prst="rect">
              <a:avLst/>
            </a:prstGeom>
          </p:spPr>
        </p:pic>
        <p:pic>
          <p:nvPicPr>
            <p:cNvPr id="22" name="그림 21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40716" y="6044293"/>
              <a:ext cx="365252" cy="365252"/>
            </a:xfrm>
            <a:prstGeom prst="rect">
              <a:avLst/>
            </a:prstGeom>
          </p:spPr>
        </p:pic>
      </p:grpSp>
      <p:sp>
        <p:nvSpPr>
          <p:cNvPr id="2" name="직사각형 1">
            <a:extLst>
              <a:ext uri="{FF2B5EF4-FFF2-40B4-BE49-F238E27FC236}">
                <a16:creationId xmlns:a16="http://schemas.microsoft.com/office/drawing/2014/main" id="{FA7FAC9F-7D79-43FA-88CB-CA017BC0EEBD}"/>
              </a:ext>
            </a:extLst>
          </p:cNvPr>
          <p:cNvSpPr/>
          <p:nvPr/>
        </p:nvSpPr>
        <p:spPr>
          <a:xfrm>
            <a:off x="4219879" y="1139151"/>
            <a:ext cx="666414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프로그래밍이란 인간이 생각하는 것을 컴퓨터에 지시하는 행위라고 할 수 있다</a:t>
            </a:r>
            <a:r>
              <a:rPr lang="en-US" altLang="ko-KR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. </a:t>
            </a:r>
            <a:r>
              <a:rPr lang="ko-KR" altLang="en-US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앞으로 살펴볼 파이썬 문법에서도 보게 되겠지만 </a:t>
            </a:r>
            <a:r>
              <a:rPr lang="ko-KR" altLang="en-US" sz="1400" dirty="0" err="1">
                <a:latin typeface="서울남산체 B" panose="02020603020101020101" pitchFamily="18" charset="-127"/>
                <a:ea typeface="서울남산체 B" panose="02020603020101020101" pitchFamily="18" charset="-127"/>
              </a:rPr>
              <a:t>파이썬은</a:t>
            </a:r>
            <a:r>
              <a:rPr lang="ko-KR" altLang="en-US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 사람이 생각하는 방식을 그대로 표현할 수 있는 언어이다</a:t>
            </a:r>
            <a:r>
              <a:rPr lang="en-US" altLang="ko-KR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. </a:t>
            </a:r>
            <a:r>
              <a:rPr lang="ko-KR" altLang="en-US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따라서 프로그래머는 굳이 컴퓨터의 사고 체계에 맞추어서 프로그래밍을 하려고 애쓸 필요가 없다</a:t>
            </a:r>
            <a:r>
              <a:rPr lang="en-US" altLang="ko-KR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. </a:t>
            </a:r>
            <a:endParaRPr lang="ko-KR" altLang="en-US" sz="1400" dirty="0"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66D1EE1E-CA37-48D6-B0E5-498421DC2A4F}"/>
              </a:ext>
            </a:extLst>
          </p:cNvPr>
          <p:cNvSpPr/>
          <p:nvPr/>
        </p:nvSpPr>
        <p:spPr>
          <a:xfrm>
            <a:off x="823262" y="1135621"/>
            <a:ext cx="34067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b="1" dirty="0" err="1"/>
              <a:t>파이썬은</a:t>
            </a:r>
            <a:r>
              <a:rPr lang="ko-KR" altLang="en-US" b="1" dirty="0"/>
              <a:t> 인간다운 언어이다</a:t>
            </a:r>
            <a:endParaRPr lang="ko-KR" altLang="en-US" dirty="0"/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DBF7D872-D3D2-42EA-BE9C-277DA0998A74}"/>
              </a:ext>
            </a:extLst>
          </p:cNvPr>
          <p:cNvSpPr/>
          <p:nvPr/>
        </p:nvSpPr>
        <p:spPr>
          <a:xfrm>
            <a:off x="4539479" y="2102195"/>
            <a:ext cx="2898550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lang="ko-KR" altLang="ko-KR" sz="1300" b="1" dirty="0" err="1">
                <a:solidFill>
                  <a:srgbClr val="333333"/>
                </a:solidFill>
                <a:latin typeface="서울남산체 B" panose="02020603020101020101" pitchFamily="18" charset="-127"/>
                <a:ea typeface="서울남산체 B" panose="02020603020101020101" pitchFamily="18" charset="-127"/>
                <a:cs typeface="Courier New" panose="02070309020205020404" pitchFamily="49" charset="0"/>
              </a:rPr>
              <a:t>if</a:t>
            </a:r>
            <a:r>
              <a:rPr lang="ko-KR" altLang="ko-KR" sz="1300" dirty="0">
                <a:solidFill>
                  <a:srgbClr val="000000"/>
                </a:solidFill>
                <a:latin typeface="서울남산체 B" panose="02020603020101020101" pitchFamily="18" charset="-127"/>
                <a:ea typeface="서울남산체 B" panose="02020603020101020101" pitchFamily="18" charset="-127"/>
                <a:cs typeface="Courier New" panose="02070309020205020404" pitchFamily="49" charset="0"/>
              </a:rPr>
              <a:t> </a:t>
            </a:r>
            <a:r>
              <a:rPr lang="ko-KR" altLang="ko-KR" sz="1300" dirty="0">
                <a:solidFill>
                  <a:srgbClr val="333333"/>
                </a:solidFill>
                <a:latin typeface="서울남산체 B" panose="02020603020101020101" pitchFamily="18" charset="-127"/>
                <a:ea typeface="서울남산체 B" panose="02020603020101020101" pitchFamily="18" charset="-127"/>
                <a:cs typeface="Courier New" panose="02070309020205020404" pitchFamily="49" charset="0"/>
              </a:rPr>
              <a:t>4</a:t>
            </a:r>
            <a:r>
              <a:rPr lang="ko-KR" altLang="ko-KR" sz="1300" dirty="0">
                <a:solidFill>
                  <a:srgbClr val="000000"/>
                </a:solidFill>
                <a:latin typeface="서울남산체 B" panose="02020603020101020101" pitchFamily="18" charset="-127"/>
                <a:ea typeface="서울남산체 B" panose="02020603020101020101" pitchFamily="18" charset="-127"/>
                <a:cs typeface="Courier New" panose="02070309020205020404" pitchFamily="49" charset="0"/>
              </a:rPr>
              <a:t> </a:t>
            </a:r>
            <a:r>
              <a:rPr lang="ko-KR" altLang="ko-KR" sz="1300" b="1" dirty="0" err="1">
                <a:solidFill>
                  <a:srgbClr val="333333"/>
                </a:solidFill>
                <a:latin typeface="서울남산체 B" panose="02020603020101020101" pitchFamily="18" charset="-127"/>
                <a:ea typeface="서울남산체 B" panose="02020603020101020101" pitchFamily="18" charset="-127"/>
                <a:cs typeface="Courier New" panose="02070309020205020404" pitchFamily="49" charset="0"/>
              </a:rPr>
              <a:t>in</a:t>
            </a:r>
            <a:r>
              <a:rPr lang="ko-KR" altLang="ko-KR" sz="1300" dirty="0">
                <a:solidFill>
                  <a:srgbClr val="000000"/>
                </a:solidFill>
                <a:latin typeface="서울남산체 B" panose="02020603020101020101" pitchFamily="18" charset="-127"/>
                <a:ea typeface="서울남산체 B" panose="02020603020101020101" pitchFamily="18" charset="-127"/>
                <a:cs typeface="Courier New" panose="02070309020205020404" pitchFamily="49" charset="0"/>
              </a:rPr>
              <a:t> [</a:t>
            </a:r>
            <a:r>
              <a:rPr lang="ko-KR" altLang="ko-KR" sz="1300" dirty="0">
                <a:solidFill>
                  <a:srgbClr val="333333"/>
                </a:solidFill>
                <a:latin typeface="서울남산체 B" panose="02020603020101020101" pitchFamily="18" charset="-127"/>
                <a:ea typeface="서울남산체 B" panose="02020603020101020101" pitchFamily="18" charset="-127"/>
                <a:cs typeface="Courier New" panose="02070309020205020404" pitchFamily="49" charset="0"/>
              </a:rPr>
              <a:t>1</a:t>
            </a:r>
            <a:r>
              <a:rPr lang="ko-KR" altLang="ko-KR" sz="1300" dirty="0">
                <a:solidFill>
                  <a:srgbClr val="000000"/>
                </a:solidFill>
                <a:latin typeface="서울남산체 B" panose="02020603020101020101" pitchFamily="18" charset="-127"/>
                <a:ea typeface="서울남산체 B" panose="02020603020101020101" pitchFamily="18" charset="-127"/>
                <a:cs typeface="Courier New" panose="02070309020205020404" pitchFamily="49" charset="0"/>
              </a:rPr>
              <a:t>,</a:t>
            </a:r>
            <a:r>
              <a:rPr lang="ko-KR" altLang="ko-KR" sz="1300" dirty="0">
                <a:solidFill>
                  <a:srgbClr val="333333"/>
                </a:solidFill>
                <a:latin typeface="서울남산체 B" panose="02020603020101020101" pitchFamily="18" charset="-127"/>
                <a:ea typeface="서울남산체 B" panose="02020603020101020101" pitchFamily="18" charset="-127"/>
                <a:cs typeface="Courier New" panose="02070309020205020404" pitchFamily="49" charset="0"/>
              </a:rPr>
              <a:t>2</a:t>
            </a:r>
            <a:r>
              <a:rPr lang="ko-KR" altLang="ko-KR" sz="1300" dirty="0">
                <a:solidFill>
                  <a:srgbClr val="000000"/>
                </a:solidFill>
                <a:latin typeface="서울남산체 B" panose="02020603020101020101" pitchFamily="18" charset="-127"/>
                <a:ea typeface="서울남산체 B" panose="02020603020101020101" pitchFamily="18" charset="-127"/>
                <a:cs typeface="Courier New" panose="02070309020205020404" pitchFamily="49" charset="0"/>
              </a:rPr>
              <a:t>,</a:t>
            </a:r>
            <a:r>
              <a:rPr lang="ko-KR" altLang="ko-KR" sz="1300" dirty="0">
                <a:solidFill>
                  <a:srgbClr val="333333"/>
                </a:solidFill>
                <a:latin typeface="서울남산체 B" panose="02020603020101020101" pitchFamily="18" charset="-127"/>
                <a:ea typeface="서울남산체 B" panose="02020603020101020101" pitchFamily="18" charset="-127"/>
                <a:cs typeface="Courier New" panose="02070309020205020404" pitchFamily="49" charset="0"/>
              </a:rPr>
              <a:t>3</a:t>
            </a:r>
            <a:r>
              <a:rPr lang="ko-KR" altLang="ko-KR" sz="1300" dirty="0">
                <a:solidFill>
                  <a:srgbClr val="000000"/>
                </a:solidFill>
                <a:latin typeface="서울남산체 B" panose="02020603020101020101" pitchFamily="18" charset="-127"/>
                <a:ea typeface="서울남산체 B" panose="02020603020101020101" pitchFamily="18" charset="-127"/>
                <a:cs typeface="Courier New" panose="02070309020205020404" pitchFamily="49" charset="0"/>
              </a:rPr>
              <a:t>,</a:t>
            </a:r>
            <a:r>
              <a:rPr lang="ko-KR" altLang="ko-KR" sz="1300" dirty="0">
                <a:solidFill>
                  <a:srgbClr val="333333"/>
                </a:solidFill>
                <a:latin typeface="서울남산체 B" panose="02020603020101020101" pitchFamily="18" charset="-127"/>
                <a:ea typeface="서울남산체 B" panose="02020603020101020101" pitchFamily="18" charset="-127"/>
                <a:cs typeface="Courier New" panose="02070309020205020404" pitchFamily="49" charset="0"/>
              </a:rPr>
              <a:t>4</a:t>
            </a:r>
            <a:r>
              <a:rPr lang="ko-KR" altLang="ko-KR" sz="1300" dirty="0">
                <a:solidFill>
                  <a:srgbClr val="000000"/>
                </a:solidFill>
                <a:latin typeface="서울남산체 B" panose="02020603020101020101" pitchFamily="18" charset="-127"/>
                <a:ea typeface="서울남산체 B" panose="02020603020101020101" pitchFamily="18" charset="-127"/>
                <a:cs typeface="Courier New" panose="02070309020205020404" pitchFamily="49" charset="0"/>
              </a:rPr>
              <a:t>]: </a:t>
            </a:r>
            <a:r>
              <a:rPr lang="ko-KR" altLang="ko-KR" sz="1300" dirty="0" err="1">
                <a:solidFill>
                  <a:srgbClr val="000000"/>
                </a:solidFill>
                <a:latin typeface="서울남산체 B" panose="02020603020101020101" pitchFamily="18" charset="-127"/>
                <a:ea typeface="서울남산체 B" panose="02020603020101020101" pitchFamily="18" charset="-127"/>
                <a:cs typeface="Courier New" panose="02070309020205020404" pitchFamily="49" charset="0"/>
              </a:rPr>
              <a:t>print</a:t>
            </a:r>
            <a:r>
              <a:rPr lang="ko-KR" altLang="ko-KR" sz="1300" dirty="0">
                <a:solidFill>
                  <a:srgbClr val="000000"/>
                </a:solidFill>
                <a:latin typeface="서울남산체 B" panose="02020603020101020101" pitchFamily="18" charset="-127"/>
                <a:ea typeface="서울남산체 B" panose="02020603020101020101" pitchFamily="18" charset="-127"/>
                <a:cs typeface="Courier New" panose="02070309020205020404" pitchFamily="49" charset="0"/>
              </a:rPr>
              <a:t>(</a:t>
            </a:r>
            <a:r>
              <a:rPr lang="ko-KR" altLang="ko-KR" sz="1300" dirty="0">
                <a:solidFill>
                  <a:srgbClr val="333333"/>
                </a:solidFill>
                <a:latin typeface="서울남산체 B" panose="02020603020101020101" pitchFamily="18" charset="-127"/>
                <a:ea typeface="서울남산체 B" panose="02020603020101020101" pitchFamily="18" charset="-127"/>
                <a:cs typeface="Courier New" panose="02070309020205020404" pitchFamily="49" charset="0"/>
              </a:rPr>
              <a:t>"4가 있습니다"</a:t>
            </a:r>
            <a:r>
              <a:rPr lang="ko-KR" altLang="ko-KR" sz="1300" dirty="0">
                <a:solidFill>
                  <a:srgbClr val="000000"/>
                </a:solidFill>
                <a:latin typeface="서울남산체 B" panose="02020603020101020101" pitchFamily="18" charset="-127"/>
                <a:ea typeface="서울남산체 B" panose="02020603020101020101" pitchFamily="18" charset="-127"/>
                <a:cs typeface="Courier New" panose="02070309020205020404" pitchFamily="49" charset="0"/>
              </a:rPr>
              <a:t>) </a:t>
            </a:r>
            <a:endParaRPr lang="ko-KR" altLang="ko-KR" sz="1300" dirty="0"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37252240-A801-4972-A204-94E04EFB8C3B}"/>
              </a:ext>
            </a:extLst>
          </p:cNvPr>
          <p:cNvSpPr/>
          <p:nvPr/>
        </p:nvSpPr>
        <p:spPr>
          <a:xfrm>
            <a:off x="4516191" y="2394583"/>
            <a:ext cx="2560316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위의 예제는 다음처럼 읽을 수 있다</a:t>
            </a:r>
            <a:r>
              <a:rPr lang="en-US" altLang="ko-KR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:</a:t>
            </a:r>
            <a:endParaRPr lang="ko-KR" altLang="en-US" sz="1300" dirty="0"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5DF376A3-AAE3-4B50-92B8-7CAB7CD7EBE3}"/>
              </a:ext>
            </a:extLst>
          </p:cNvPr>
          <p:cNvSpPr/>
          <p:nvPr/>
        </p:nvSpPr>
        <p:spPr>
          <a:xfrm>
            <a:off x="6996880" y="2394583"/>
            <a:ext cx="6096000" cy="29238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ko-KR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"</a:t>
            </a:r>
            <a:r>
              <a:rPr lang="ko-KR" altLang="en-US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만약 </a:t>
            </a:r>
            <a:r>
              <a:rPr lang="en-US" altLang="ko-KR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4</a:t>
            </a:r>
            <a:r>
              <a:rPr lang="ko-KR" altLang="en-US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가 </a:t>
            </a:r>
            <a:r>
              <a:rPr lang="en-US" altLang="ko-KR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1,2,3,4</a:t>
            </a:r>
            <a:r>
              <a:rPr lang="ko-KR" altLang="en-US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중에 있으면 </a:t>
            </a:r>
            <a:r>
              <a:rPr lang="en-US" altLang="ko-KR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"4</a:t>
            </a:r>
            <a:r>
              <a:rPr lang="ko-KR" altLang="en-US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가 있습니다</a:t>
            </a:r>
            <a:r>
              <a:rPr lang="en-US" altLang="ko-KR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"</a:t>
            </a:r>
            <a:r>
              <a:rPr lang="ko-KR" altLang="en-US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를 출력한다</a:t>
            </a:r>
            <a:r>
              <a:rPr lang="en-US" altLang="ko-KR" sz="13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."</a:t>
            </a:r>
            <a:endParaRPr lang="ko-KR" altLang="en-US" sz="1300" dirty="0"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05B4E7E8-1971-48AD-96A3-6A147B5A99B8}"/>
              </a:ext>
            </a:extLst>
          </p:cNvPr>
          <p:cNvSpPr/>
          <p:nvPr/>
        </p:nvSpPr>
        <p:spPr>
          <a:xfrm>
            <a:off x="823262" y="2870076"/>
            <a:ext cx="488787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b="1" dirty="0" err="1"/>
              <a:t>파이썬은</a:t>
            </a:r>
            <a:r>
              <a:rPr lang="ko-KR" altLang="en-US" b="1" dirty="0"/>
              <a:t> 문법이 쉬워 빠르게 배울 수 있다</a:t>
            </a:r>
            <a:endParaRPr lang="ko-KR" altLang="en-US" dirty="0"/>
          </a:p>
        </p:txBody>
      </p:sp>
      <p:sp>
        <p:nvSpPr>
          <p:cNvPr id="25" name="직사각형 24">
            <a:extLst>
              <a:ext uri="{FF2B5EF4-FFF2-40B4-BE49-F238E27FC236}">
                <a16:creationId xmlns:a16="http://schemas.microsoft.com/office/drawing/2014/main" id="{434A616C-8A43-4B7E-9141-FF730F8B962D}"/>
              </a:ext>
            </a:extLst>
          </p:cNvPr>
          <p:cNvSpPr/>
          <p:nvPr/>
        </p:nvSpPr>
        <p:spPr>
          <a:xfrm>
            <a:off x="5627206" y="2921368"/>
            <a:ext cx="6096000" cy="30777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ko-KR" altLang="en-US" sz="1400" dirty="0" err="1">
                <a:latin typeface="서울남산체 B" panose="02020603020101020101" pitchFamily="18" charset="-127"/>
                <a:ea typeface="서울남산체 B" panose="02020603020101020101" pitchFamily="18" charset="-127"/>
              </a:rPr>
              <a:t>파이썬은</a:t>
            </a:r>
            <a:r>
              <a:rPr lang="ko-KR" altLang="en-US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 문법 자체가 아주 쉽고 간결하며 사람의 사고 체계와 매우 닮아 있다</a:t>
            </a:r>
            <a:r>
              <a:rPr lang="en-US" altLang="ko-KR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.</a:t>
            </a:r>
            <a:endParaRPr lang="ko-KR" altLang="en-US" sz="1400" dirty="0"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</p:txBody>
      </p:sp>
      <p:sp>
        <p:nvSpPr>
          <p:cNvPr id="26" name="직사각형 25">
            <a:extLst>
              <a:ext uri="{FF2B5EF4-FFF2-40B4-BE49-F238E27FC236}">
                <a16:creationId xmlns:a16="http://schemas.microsoft.com/office/drawing/2014/main" id="{F99CD684-F024-4FEE-8D9B-A94EF9EBF377}"/>
              </a:ext>
            </a:extLst>
          </p:cNvPr>
          <p:cNvSpPr/>
          <p:nvPr/>
        </p:nvSpPr>
        <p:spPr>
          <a:xfrm>
            <a:off x="823262" y="3367896"/>
            <a:ext cx="363753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b="1" dirty="0" err="1"/>
              <a:t>파이썬은</a:t>
            </a:r>
            <a:r>
              <a:rPr lang="ko-KR" altLang="en-US" b="1" dirty="0"/>
              <a:t> 무료이지만 강력하다</a:t>
            </a:r>
            <a:endParaRPr lang="ko-KR" altLang="en-US" dirty="0"/>
          </a:p>
        </p:txBody>
      </p:sp>
      <p:sp>
        <p:nvSpPr>
          <p:cNvPr id="27" name="직사각형 26">
            <a:extLst>
              <a:ext uri="{FF2B5EF4-FFF2-40B4-BE49-F238E27FC236}">
                <a16:creationId xmlns:a16="http://schemas.microsoft.com/office/drawing/2014/main" id="{2B0F094B-676A-4008-9828-F632AAEAD6C9}"/>
              </a:ext>
            </a:extLst>
          </p:cNvPr>
          <p:cNvSpPr/>
          <p:nvPr/>
        </p:nvSpPr>
        <p:spPr>
          <a:xfrm>
            <a:off x="4378198" y="3438813"/>
            <a:ext cx="307488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오픈 소스</a:t>
            </a:r>
            <a:r>
              <a:rPr lang="en-US" altLang="ko-KR" sz="1400" baseline="30000" dirty="0">
                <a:latin typeface="서울남산체 B" panose="02020603020101020101" pitchFamily="18" charset="-127"/>
                <a:ea typeface="서울남산체 B" panose="02020603020101020101" pitchFamily="18" charset="-127"/>
                <a:hlinkClick r:id="rId10"/>
              </a:rPr>
              <a:t>1</a:t>
            </a:r>
            <a:r>
              <a:rPr lang="ko-KR" altLang="en-US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인 </a:t>
            </a:r>
            <a:r>
              <a:rPr lang="ko-KR" altLang="en-US" sz="1400" dirty="0" err="1">
                <a:latin typeface="서울남산체 B" panose="02020603020101020101" pitchFamily="18" charset="-127"/>
                <a:ea typeface="서울남산체 B" panose="02020603020101020101" pitchFamily="18" charset="-127"/>
              </a:rPr>
              <a:t>파이썬은</a:t>
            </a:r>
            <a:r>
              <a:rPr lang="ko-KR" altLang="en-US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 당연히 무료이다</a:t>
            </a:r>
            <a:r>
              <a:rPr lang="en-US" altLang="ko-KR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.</a:t>
            </a:r>
            <a:endParaRPr lang="ko-KR" altLang="en-US" sz="1400" dirty="0"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</p:txBody>
      </p:sp>
      <p:sp>
        <p:nvSpPr>
          <p:cNvPr id="28" name="직사각형 27">
            <a:extLst>
              <a:ext uri="{FF2B5EF4-FFF2-40B4-BE49-F238E27FC236}">
                <a16:creationId xmlns:a16="http://schemas.microsoft.com/office/drawing/2014/main" id="{6504C161-80B7-42B1-837B-274E6A1B70B2}"/>
              </a:ext>
            </a:extLst>
          </p:cNvPr>
          <p:cNvSpPr/>
          <p:nvPr/>
        </p:nvSpPr>
        <p:spPr>
          <a:xfrm>
            <a:off x="4393143" y="3795408"/>
            <a:ext cx="6096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ko-KR" altLang="en-US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프로그래머는 만들고자 하는 프로그램의 대부분을 </a:t>
            </a:r>
            <a:r>
              <a:rPr lang="ko-KR" altLang="en-US" sz="1400" dirty="0" err="1">
                <a:latin typeface="서울남산체 B" panose="02020603020101020101" pitchFamily="18" charset="-127"/>
                <a:ea typeface="서울남산체 B" panose="02020603020101020101" pitchFamily="18" charset="-127"/>
              </a:rPr>
              <a:t>파이썬으로</a:t>
            </a:r>
            <a:r>
              <a:rPr lang="ko-KR" altLang="en-US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 만들 수 있다</a:t>
            </a:r>
            <a:r>
              <a:rPr lang="en-US" altLang="ko-KR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. </a:t>
            </a:r>
            <a:r>
              <a:rPr lang="ko-KR" altLang="en-US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물론 시스템 프로그래밍이나 하드웨어 제어와 같은 매우 복잡하고 반복 연산이 많은 프로그램은 </a:t>
            </a:r>
            <a:r>
              <a:rPr lang="ko-KR" altLang="en-US" sz="1400" dirty="0" err="1">
                <a:latin typeface="서울남산체 B" panose="02020603020101020101" pitchFamily="18" charset="-127"/>
                <a:ea typeface="서울남산체 B" panose="02020603020101020101" pitchFamily="18" charset="-127"/>
              </a:rPr>
              <a:t>파이썬과</a:t>
            </a:r>
            <a:r>
              <a:rPr lang="ko-KR" altLang="en-US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 어울리지 않는다</a:t>
            </a:r>
            <a:r>
              <a:rPr lang="en-US" altLang="ko-KR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. </a:t>
            </a:r>
            <a:r>
              <a:rPr lang="ko-KR" altLang="en-US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하지만 </a:t>
            </a:r>
            <a:r>
              <a:rPr lang="ko-KR" altLang="en-US" sz="1400" dirty="0" err="1">
                <a:latin typeface="서울남산체 B" panose="02020603020101020101" pitchFamily="18" charset="-127"/>
                <a:ea typeface="서울남산체 B" panose="02020603020101020101" pitchFamily="18" charset="-127"/>
              </a:rPr>
              <a:t>파이썬은</a:t>
            </a:r>
            <a:r>
              <a:rPr lang="ko-KR" altLang="en-US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 이러한 약점을 극복할 수 있게끔 다른 언어로 만든 프로그램을 파이썬 프로그램에 포함시킬 수 있다</a:t>
            </a:r>
            <a:r>
              <a:rPr lang="en-US" altLang="ko-KR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.</a:t>
            </a:r>
            <a:endParaRPr lang="ko-KR" altLang="en-US" sz="1400" dirty="0"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</p:txBody>
      </p:sp>
      <p:sp>
        <p:nvSpPr>
          <p:cNvPr id="29" name="직사각형 28">
            <a:extLst>
              <a:ext uri="{FF2B5EF4-FFF2-40B4-BE49-F238E27FC236}">
                <a16:creationId xmlns:a16="http://schemas.microsoft.com/office/drawing/2014/main" id="{8D322E06-2CFF-48E8-BA33-A3CB23B97020}"/>
              </a:ext>
            </a:extLst>
          </p:cNvPr>
          <p:cNvSpPr/>
          <p:nvPr/>
        </p:nvSpPr>
        <p:spPr>
          <a:xfrm>
            <a:off x="4378197" y="4809475"/>
            <a:ext cx="5978069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400" dirty="0" err="1">
                <a:latin typeface="서울남산체 B" panose="02020603020101020101" pitchFamily="18" charset="-127"/>
                <a:ea typeface="서울남산체 B" panose="02020603020101020101" pitchFamily="18" charset="-127"/>
              </a:rPr>
              <a:t>파이썬과</a:t>
            </a:r>
            <a:r>
              <a:rPr lang="ko-KR" altLang="en-US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 </a:t>
            </a:r>
            <a:r>
              <a:rPr lang="en-US" altLang="ko-KR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C</a:t>
            </a:r>
            <a:r>
              <a:rPr lang="ko-KR" altLang="en-US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는 찰떡궁합이란 말이 있다</a:t>
            </a:r>
            <a:r>
              <a:rPr lang="en-US" altLang="ko-KR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. </a:t>
            </a:r>
            <a:r>
              <a:rPr lang="ko-KR" altLang="en-US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즉</a:t>
            </a:r>
            <a:r>
              <a:rPr lang="en-US" altLang="ko-KR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, </a:t>
            </a:r>
            <a:r>
              <a:rPr lang="ko-KR" altLang="en-US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프로그램의 전반적인 뼈대는 </a:t>
            </a:r>
            <a:r>
              <a:rPr lang="ko-KR" altLang="en-US" sz="1400" dirty="0" err="1">
                <a:latin typeface="서울남산체 B" panose="02020603020101020101" pitchFamily="18" charset="-127"/>
                <a:ea typeface="서울남산체 B" panose="02020603020101020101" pitchFamily="18" charset="-127"/>
              </a:rPr>
              <a:t>파이썬으로</a:t>
            </a:r>
            <a:r>
              <a:rPr lang="ko-KR" altLang="en-US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 만들고</a:t>
            </a:r>
            <a:r>
              <a:rPr lang="en-US" altLang="ko-KR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, </a:t>
            </a:r>
            <a:r>
              <a:rPr lang="ko-KR" altLang="en-US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빠른 실행 속도를 필요로 하는 부분은 </a:t>
            </a:r>
            <a:r>
              <a:rPr lang="en-US" altLang="ko-KR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C</a:t>
            </a:r>
            <a:r>
              <a:rPr lang="ko-KR" altLang="en-US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로 만들어서 파이썬 프로그램 안에 포함시키는 것이다</a:t>
            </a:r>
            <a:r>
              <a:rPr lang="en-US" altLang="ko-KR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(</a:t>
            </a:r>
            <a:r>
              <a:rPr lang="ko-KR" altLang="en-US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정말 </a:t>
            </a:r>
            <a:r>
              <a:rPr lang="ko-KR" altLang="en-US" sz="1400" dirty="0" err="1">
                <a:latin typeface="서울남산체 B" panose="02020603020101020101" pitchFamily="18" charset="-127"/>
                <a:ea typeface="서울남산체 B" panose="02020603020101020101" pitchFamily="18" charset="-127"/>
              </a:rPr>
              <a:t>놀라우리만치</a:t>
            </a:r>
            <a:r>
              <a:rPr lang="ko-KR" altLang="en-US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 영악한 언어가 아닌가</a:t>
            </a:r>
            <a:r>
              <a:rPr lang="en-US" altLang="ko-KR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). </a:t>
            </a:r>
            <a:r>
              <a:rPr lang="ko-KR" altLang="en-US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사실 파이썬 라이브러리</a:t>
            </a:r>
            <a:r>
              <a:rPr lang="en-US" altLang="ko-KR" sz="1400" baseline="30000" dirty="0">
                <a:latin typeface="서울남산체 B" panose="02020603020101020101" pitchFamily="18" charset="-127"/>
                <a:ea typeface="서울남산체 B" panose="02020603020101020101" pitchFamily="18" charset="-127"/>
                <a:hlinkClick r:id="rId11"/>
              </a:rPr>
              <a:t>2</a:t>
            </a:r>
            <a:r>
              <a:rPr lang="ko-KR" altLang="en-US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들 중에는 순수 </a:t>
            </a:r>
            <a:r>
              <a:rPr lang="ko-KR" altLang="en-US" sz="1400" dirty="0" err="1">
                <a:latin typeface="서울남산체 B" panose="02020603020101020101" pitchFamily="18" charset="-127"/>
                <a:ea typeface="서울남산체 B" panose="02020603020101020101" pitchFamily="18" charset="-127"/>
              </a:rPr>
              <a:t>파이썬만으로</a:t>
            </a:r>
            <a:r>
              <a:rPr lang="ko-KR" altLang="en-US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 제작된 것도 많지만 </a:t>
            </a:r>
            <a:r>
              <a:rPr lang="en-US" altLang="ko-KR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C</a:t>
            </a:r>
            <a:r>
              <a:rPr lang="ko-KR" altLang="en-US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로 만들어진 것도 많다</a:t>
            </a:r>
            <a:r>
              <a:rPr lang="en-US" altLang="ko-KR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. C</a:t>
            </a:r>
            <a:r>
              <a:rPr lang="ko-KR" altLang="en-US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로 만들어진 것들은 대부분 속도가 빠르다</a:t>
            </a:r>
            <a:r>
              <a:rPr lang="en-US" altLang="ko-KR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.</a:t>
            </a:r>
            <a:endParaRPr lang="ko-KR" altLang="en-US" sz="1400" dirty="0"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0671580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2EB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740228" y="856343"/>
            <a:ext cx="10813143" cy="525235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14" name="자유형 13"/>
          <p:cNvSpPr/>
          <p:nvPr/>
        </p:nvSpPr>
        <p:spPr>
          <a:xfrm>
            <a:off x="483052" y="6112329"/>
            <a:ext cx="11223172" cy="644072"/>
          </a:xfrm>
          <a:custGeom>
            <a:avLst/>
            <a:gdLst>
              <a:gd name="connsiteX0" fmla="*/ 1444735 w 11223172"/>
              <a:gd name="connsiteY0" fmla="*/ 572861 h 726623"/>
              <a:gd name="connsiteX1" fmla="*/ 1444735 w 11223172"/>
              <a:gd name="connsiteY1" fmla="*/ 572862 h 726623"/>
              <a:gd name="connsiteX2" fmla="*/ 1444735 w 11223172"/>
              <a:gd name="connsiteY2" fmla="*/ 572862 h 726623"/>
              <a:gd name="connsiteX3" fmla="*/ 495300 w 11223172"/>
              <a:gd name="connsiteY3" fmla="*/ 318406 h 726623"/>
              <a:gd name="connsiteX4" fmla="*/ 495301 w 11223172"/>
              <a:gd name="connsiteY4" fmla="*/ 318407 h 726623"/>
              <a:gd name="connsiteX5" fmla="*/ 495300 w 11223172"/>
              <a:gd name="connsiteY5" fmla="*/ 318407 h 726623"/>
              <a:gd name="connsiteX6" fmla="*/ 0 w 11223172"/>
              <a:gd name="connsiteY6" fmla="*/ 106135 h 726623"/>
              <a:gd name="connsiteX7" fmla="*/ 0 w 11223172"/>
              <a:gd name="connsiteY7" fmla="*/ 106136 h 726623"/>
              <a:gd name="connsiteX8" fmla="*/ 0 w 11223172"/>
              <a:gd name="connsiteY8" fmla="*/ 106136 h 726623"/>
              <a:gd name="connsiteX9" fmla="*/ 106136 w 11223172"/>
              <a:gd name="connsiteY9" fmla="*/ 0 h 726623"/>
              <a:gd name="connsiteX10" fmla="*/ 11117036 w 11223172"/>
              <a:gd name="connsiteY10" fmla="*/ 0 h 726623"/>
              <a:gd name="connsiteX11" fmla="*/ 11223172 w 11223172"/>
              <a:gd name="connsiteY11" fmla="*/ 106136 h 726623"/>
              <a:gd name="connsiteX12" fmla="*/ 11223171 w 11223172"/>
              <a:gd name="connsiteY12" fmla="*/ 106136 h 726623"/>
              <a:gd name="connsiteX13" fmla="*/ 11117035 w 11223172"/>
              <a:gd name="connsiteY13" fmla="*/ 212272 h 726623"/>
              <a:gd name="connsiteX14" fmla="*/ 10361170 w 11223172"/>
              <a:gd name="connsiteY14" fmla="*/ 212272 h 726623"/>
              <a:gd name="connsiteX15" fmla="*/ 10402478 w 11223172"/>
              <a:gd name="connsiteY15" fmla="*/ 220612 h 726623"/>
              <a:gd name="connsiteX16" fmla="*/ 10467301 w 11223172"/>
              <a:gd name="connsiteY16" fmla="*/ 318407 h 726623"/>
              <a:gd name="connsiteX17" fmla="*/ 10467300 w 11223172"/>
              <a:gd name="connsiteY17" fmla="*/ 318407 h 726623"/>
              <a:gd name="connsiteX18" fmla="*/ 10361164 w 11223172"/>
              <a:gd name="connsiteY18" fmla="*/ 424543 h 726623"/>
              <a:gd name="connsiteX19" fmla="*/ 9129930 w 11223172"/>
              <a:gd name="connsiteY19" fmla="*/ 424543 h 726623"/>
              <a:gd name="connsiteX20" fmla="*/ 9162826 w 11223172"/>
              <a:gd name="connsiteY20" fmla="*/ 431185 h 726623"/>
              <a:gd name="connsiteX21" fmla="*/ 9256736 w 11223172"/>
              <a:gd name="connsiteY21" fmla="*/ 572862 h 726623"/>
              <a:gd name="connsiteX22" fmla="*/ 9256735 w 11223172"/>
              <a:gd name="connsiteY22" fmla="*/ 572862 h 726623"/>
              <a:gd name="connsiteX23" fmla="*/ 9102974 w 11223172"/>
              <a:gd name="connsiteY23" fmla="*/ 726623 h 726623"/>
              <a:gd name="connsiteX24" fmla="*/ 1598496 w 11223172"/>
              <a:gd name="connsiteY24" fmla="*/ 726622 h 726623"/>
              <a:gd name="connsiteX25" fmla="*/ 1456818 w 11223172"/>
              <a:gd name="connsiteY25" fmla="*/ 632712 h 726623"/>
              <a:gd name="connsiteX26" fmla="*/ 1444735 w 11223172"/>
              <a:gd name="connsiteY26" fmla="*/ 572862 h 726623"/>
              <a:gd name="connsiteX27" fmla="*/ 1456818 w 11223172"/>
              <a:gd name="connsiteY27" fmla="*/ 513011 h 726623"/>
              <a:gd name="connsiteX28" fmla="*/ 1538645 w 11223172"/>
              <a:gd name="connsiteY28" fmla="*/ 431185 h 726623"/>
              <a:gd name="connsiteX29" fmla="*/ 1571545 w 11223172"/>
              <a:gd name="connsiteY29" fmla="*/ 424542 h 726623"/>
              <a:gd name="connsiteX30" fmla="*/ 601436 w 11223172"/>
              <a:gd name="connsiteY30" fmla="*/ 424542 h 726623"/>
              <a:gd name="connsiteX31" fmla="*/ 503641 w 11223172"/>
              <a:gd name="connsiteY31" fmla="*/ 359719 h 726623"/>
              <a:gd name="connsiteX32" fmla="*/ 495301 w 11223172"/>
              <a:gd name="connsiteY32" fmla="*/ 318407 h 726623"/>
              <a:gd name="connsiteX33" fmla="*/ 503641 w 11223172"/>
              <a:gd name="connsiteY33" fmla="*/ 277094 h 726623"/>
              <a:gd name="connsiteX34" fmla="*/ 560123 w 11223172"/>
              <a:gd name="connsiteY34" fmla="*/ 220612 h 726623"/>
              <a:gd name="connsiteX35" fmla="*/ 601436 w 11223172"/>
              <a:gd name="connsiteY35" fmla="*/ 212271 h 726623"/>
              <a:gd name="connsiteX36" fmla="*/ 106136 w 11223172"/>
              <a:gd name="connsiteY36" fmla="*/ 212271 h 726623"/>
              <a:gd name="connsiteX37" fmla="*/ 8341 w 11223172"/>
              <a:gd name="connsiteY37" fmla="*/ 147448 h 726623"/>
              <a:gd name="connsiteX38" fmla="*/ 0 w 11223172"/>
              <a:gd name="connsiteY38" fmla="*/ 106136 h 726623"/>
              <a:gd name="connsiteX39" fmla="*/ 8341 w 11223172"/>
              <a:gd name="connsiteY39" fmla="*/ 64823 h 726623"/>
              <a:gd name="connsiteX40" fmla="*/ 106136 w 11223172"/>
              <a:gd name="connsiteY40" fmla="*/ 0 h 7266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11223172" h="726623">
                <a:moveTo>
                  <a:pt x="1444735" y="572861"/>
                </a:moveTo>
                <a:lnTo>
                  <a:pt x="1444735" y="572862"/>
                </a:lnTo>
                <a:lnTo>
                  <a:pt x="1444735" y="572862"/>
                </a:lnTo>
                <a:close/>
                <a:moveTo>
                  <a:pt x="495300" y="318406"/>
                </a:moveTo>
                <a:lnTo>
                  <a:pt x="495301" y="318407"/>
                </a:lnTo>
                <a:lnTo>
                  <a:pt x="495300" y="318407"/>
                </a:lnTo>
                <a:close/>
                <a:moveTo>
                  <a:pt x="0" y="106135"/>
                </a:moveTo>
                <a:lnTo>
                  <a:pt x="0" y="106136"/>
                </a:lnTo>
                <a:lnTo>
                  <a:pt x="0" y="106136"/>
                </a:lnTo>
                <a:close/>
                <a:moveTo>
                  <a:pt x="106136" y="0"/>
                </a:moveTo>
                <a:lnTo>
                  <a:pt x="11117036" y="0"/>
                </a:lnTo>
                <a:cubicBezTo>
                  <a:pt x="11175653" y="0"/>
                  <a:pt x="11223172" y="47519"/>
                  <a:pt x="11223172" y="106136"/>
                </a:cubicBezTo>
                <a:lnTo>
                  <a:pt x="11223171" y="106136"/>
                </a:lnTo>
                <a:cubicBezTo>
                  <a:pt x="11223171" y="164753"/>
                  <a:pt x="11175652" y="212272"/>
                  <a:pt x="11117035" y="212272"/>
                </a:cubicBezTo>
                <a:lnTo>
                  <a:pt x="10361170" y="212272"/>
                </a:lnTo>
                <a:lnTo>
                  <a:pt x="10402478" y="220612"/>
                </a:lnTo>
                <a:cubicBezTo>
                  <a:pt x="10440572" y="236724"/>
                  <a:pt x="10467301" y="274445"/>
                  <a:pt x="10467301" y="318407"/>
                </a:cubicBezTo>
                <a:lnTo>
                  <a:pt x="10467300" y="318407"/>
                </a:lnTo>
                <a:cubicBezTo>
                  <a:pt x="10467300" y="377024"/>
                  <a:pt x="10419781" y="424543"/>
                  <a:pt x="10361164" y="424543"/>
                </a:cubicBezTo>
                <a:lnTo>
                  <a:pt x="9129930" y="424543"/>
                </a:lnTo>
                <a:lnTo>
                  <a:pt x="9162826" y="431185"/>
                </a:lnTo>
                <a:cubicBezTo>
                  <a:pt x="9218013" y="454527"/>
                  <a:pt x="9256736" y="509172"/>
                  <a:pt x="9256736" y="572862"/>
                </a:cubicBezTo>
                <a:lnTo>
                  <a:pt x="9256735" y="572862"/>
                </a:lnTo>
                <a:cubicBezTo>
                  <a:pt x="9256735" y="657782"/>
                  <a:pt x="9187894" y="726623"/>
                  <a:pt x="9102974" y="726623"/>
                </a:cubicBezTo>
                <a:lnTo>
                  <a:pt x="1598496" y="726622"/>
                </a:lnTo>
                <a:cubicBezTo>
                  <a:pt x="1534806" y="726622"/>
                  <a:pt x="1480161" y="687899"/>
                  <a:pt x="1456818" y="632712"/>
                </a:cubicBezTo>
                <a:lnTo>
                  <a:pt x="1444735" y="572862"/>
                </a:lnTo>
                <a:lnTo>
                  <a:pt x="1456818" y="513011"/>
                </a:lnTo>
                <a:cubicBezTo>
                  <a:pt x="1472380" y="476220"/>
                  <a:pt x="1501854" y="446746"/>
                  <a:pt x="1538645" y="431185"/>
                </a:cubicBezTo>
                <a:lnTo>
                  <a:pt x="1571545" y="424542"/>
                </a:lnTo>
                <a:lnTo>
                  <a:pt x="601436" y="424542"/>
                </a:lnTo>
                <a:cubicBezTo>
                  <a:pt x="557474" y="424542"/>
                  <a:pt x="519753" y="397813"/>
                  <a:pt x="503641" y="359719"/>
                </a:cubicBezTo>
                <a:lnTo>
                  <a:pt x="495301" y="318407"/>
                </a:lnTo>
                <a:lnTo>
                  <a:pt x="503641" y="277094"/>
                </a:lnTo>
                <a:cubicBezTo>
                  <a:pt x="514383" y="251699"/>
                  <a:pt x="534728" y="231354"/>
                  <a:pt x="560123" y="220612"/>
                </a:cubicBezTo>
                <a:lnTo>
                  <a:pt x="601436" y="212271"/>
                </a:lnTo>
                <a:lnTo>
                  <a:pt x="106136" y="212271"/>
                </a:lnTo>
                <a:cubicBezTo>
                  <a:pt x="62174" y="212271"/>
                  <a:pt x="24453" y="185542"/>
                  <a:pt x="8341" y="147448"/>
                </a:cubicBezTo>
                <a:lnTo>
                  <a:pt x="0" y="106136"/>
                </a:lnTo>
                <a:lnTo>
                  <a:pt x="8341" y="64823"/>
                </a:lnTo>
                <a:cubicBezTo>
                  <a:pt x="24453" y="26730"/>
                  <a:pt x="62174" y="0"/>
                  <a:pt x="106136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1425988" y="137833"/>
            <a:ext cx="6172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서울남산체 B" panose="02020603020101020101" pitchFamily="18" charset="-127"/>
                <a:ea typeface="서울남산체 B" panose="02020603020101020101" pitchFamily="18" charset="-127"/>
                <a:cs typeface="+mn-cs"/>
              </a:rPr>
              <a:t>파이썬의</a:t>
            </a:r>
            <a:r>
              <a:rPr kumimoji="0" lang="ko-KR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서울남산체 B" panose="02020603020101020101" pitchFamily="18" charset="-127"/>
                <a:ea typeface="서울남산체 B" panose="02020603020101020101" pitchFamily="18" charset="-127"/>
                <a:cs typeface="+mn-cs"/>
              </a:rPr>
              <a:t> 특징</a:t>
            </a:r>
            <a:endParaRPr kumimoji="0" lang="en-US" altLang="ko-KR" sz="3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서울남산체 B" panose="02020603020101020101" pitchFamily="18" charset="-127"/>
              <a:ea typeface="서울남산체 B" panose="02020603020101020101" pitchFamily="18" charset="-127"/>
              <a:cs typeface="+mn-cs"/>
            </a:endParaRPr>
          </a:p>
        </p:txBody>
      </p:sp>
      <p:sp>
        <p:nvSpPr>
          <p:cNvPr id="10" name="타원 9"/>
          <p:cNvSpPr/>
          <p:nvPr/>
        </p:nvSpPr>
        <p:spPr>
          <a:xfrm>
            <a:off x="762301" y="171792"/>
            <a:ext cx="578415" cy="578415"/>
          </a:xfrm>
          <a:prstGeom prst="ellipse">
            <a:avLst/>
          </a:prstGeom>
          <a:solidFill>
            <a:srgbClr val="5097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7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PAGE</a:t>
            </a:r>
            <a:r>
              <a:rPr kumimoji="0" lang="en-US" altLang="ko-KR" sz="105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03</a:t>
            </a:r>
            <a:endParaRPr kumimoji="0" lang="ko-KR" altLang="en-US" sz="105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11" name="타원 10"/>
          <p:cNvSpPr/>
          <p:nvPr/>
        </p:nvSpPr>
        <p:spPr>
          <a:xfrm>
            <a:off x="1023287" y="232753"/>
            <a:ext cx="54000" cy="54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cxnSp>
        <p:nvCxnSpPr>
          <p:cNvPr id="13" name="직선 연결선 12"/>
          <p:cNvCxnSpPr/>
          <p:nvPr/>
        </p:nvCxnSpPr>
        <p:spPr>
          <a:xfrm>
            <a:off x="1042337" y="0"/>
            <a:ext cx="0" cy="259753"/>
          </a:xfrm>
          <a:prstGeom prst="line">
            <a:avLst/>
          </a:prstGeom>
          <a:ln>
            <a:gradFill>
              <a:gsLst>
                <a:gs pos="68000">
                  <a:schemeClr val="accent1">
                    <a:lumMod val="5000"/>
                    <a:lumOff val="95000"/>
                  </a:schemeClr>
                </a:gs>
                <a:gs pos="67000">
                  <a:srgbClr val="5097CF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그룹 22"/>
          <p:cNvGrpSpPr/>
          <p:nvPr/>
        </p:nvGrpSpPr>
        <p:grpSpPr>
          <a:xfrm>
            <a:off x="1340716" y="5578637"/>
            <a:ext cx="9784627" cy="923809"/>
            <a:chOff x="1340716" y="5578637"/>
            <a:chExt cx="9784627" cy="923809"/>
          </a:xfrm>
        </p:grpSpPr>
        <p:pic>
          <p:nvPicPr>
            <p:cNvPr id="15" name="그림 1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489143" y="5578637"/>
              <a:ext cx="636200" cy="636200"/>
            </a:xfrm>
            <a:prstGeom prst="rect">
              <a:avLst/>
            </a:prstGeom>
          </p:spPr>
        </p:pic>
        <p:pic>
          <p:nvPicPr>
            <p:cNvPr id="16" name="그림 1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67507" y="6108701"/>
              <a:ext cx="306845" cy="306845"/>
            </a:xfrm>
            <a:prstGeom prst="rect">
              <a:avLst/>
            </a:prstGeom>
          </p:spPr>
        </p:pic>
        <p:pic>
          <p:nvPicPr>
            <p:cNvPr id="18" name="그림 1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98736" y="5916614"/>
              <a:ext cx="409527" cy="409527"/>
            </a:xfrm>
            <a:prstGeom prst="rect">
              <a:avLst/>
            </a:prstGeom>
          </p:spPr>
        </p:pic>
        <p:pic>
          <p:nvPicPr>
            <p:cNvPr id="19" name="그림 1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07604" y="5916614"/>
              <a:ext cx="384174" cy="384174"/>
            </a:xfrm>
            <a:prstGeom prst="rect">
              <a:avLst/>
            </a:prstGeom>
          </p:spPr>
        </p:pic>
        <p:pic>
          <p:nvPicPr>
            <p:cNvPr id="20" name="그림 19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46989" y="5638799"/>
              <a:ext cx="676275" cy="676275"/>
            </a:xfrm>
            <a:prstGeom prst="rect">
              <a:avLst/>
            </a:prstGeom>
          </p:spPr>
        </p:pic>
        <p:pic>
          <p:nvPicPr>
            <p:cNvPr id="17" name="그림 16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56813" y="5724377"/>
              <a:ext cx="599454" cy="599454"/>
            </a:xfrm>
            <a:prstGeom prst="rect">
              <a:avLst/>
            </a:prstGeom>
          </p:spPr>
        </p:pic>
        <p:pic>
          <p:nvPicPr>
            <p:cNvPr id="21" name="그림 20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55281" y="6207872"/>
              <a:ext cx="294574" cy="294574"/>
            </a:xfrm>
            <a:prstGeom prst="rect">
              <a:avLst/>
            </a:prstGeom>
          </p:spPr>
        </p:pic>
        <p:pic>
          <p:nvPicPr>
            <p:cNvPr id="22" name="그림 21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40716" y="6044293"/>
              <a:ext cx="365252" cy="365252"/>
            </a:xfrm>
            <a:prstGeom prst="rect">
              <a:avLst/>
            </a:prstGeom>
          </p:spPr>
        </p:pic>
      </p:grpSp>
      <p:sp>
        <p:nvSpPr>
          <p:cNvPr id="3" name="직사각형 2">
            <a:extLst>
              <a:ext uri="{FF2B5EF4-FFF2-40B4-BE49-F238E27FC236}">
                <a16:creationId xmlns:a16="http://schemas.microsoft.com/office/drawing/2014/main" id="{42D31089-4C48-4737-8962-9399A7E69329}"/>
              </a:ext>
            </a:extLst>
          </p:cNvPr>
          <p:cNvSpPr/>
          <p:nvPr/>
        </p:nvSpPr>
        <p:spPr>
          <a:xfrm>
            <a:off x="1106341" y="1317662"/>
            <a:ext cx="240161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b="1" dirty="0" err="1"/>
              <a:t>파이썬은</a:t>
            </a:r>
            <a:r>
              <a:rPr lang="ko-KR" altLang="en-US" b="1" dirty="0"/>
              <a:t> 간결하다</a:t>
            </a:r>
            <a:endParaRPr lang="ko-KR" altLang="en-US" dirty="0"/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AA8F78C5-2C6C-416A-A40C-DA4A41AF1350}"/>
              </a:ext>
            </a:extLst>
          </p:cNvPr>
          <p:cNvSpPr/>
          <p:nvPr/>
        </p:nvSpPr>
        <p:spPr>
          <a:xfrm>
            <a:off x="1077287" y="3576574"/>
            <a:ext cx="44117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b="1" dirty="0" err="1"/>
              <a:t>파이썬은</a:t>
            </a:r>
            <a:r>
              <a:rPr lang="ko-KR" altLang="en-US" b="1" dirty="0"/>
              <a:t> 프로그래밍을 즐기게 해준다</a:t>
            </a:r>
            <a:endParaRPr lang="ko-KR" altLang="en-US" dirty="0"/>
          </a:p>
        </p:txBody>
      </p:sp>
      <p:sp>
        <p:nvSpPr>
          <p:cNvPr id="30" name="직사각형 29">
            <a:extLst>
              <a:ext uri="{FF2B5EF4-FFF2-40B4-BE49-F238E27FC236}">
                <a16:creationId xmlns:a16="http://schemas.microsoft.com/office/drawing/2014/main" id="{477254E3-B416-4885-AC2E-C5963D5805D6}"/>
              </a:ext>
            </a:extLst>
          </p:cNvPr>
          <p:cNvSpPr/>
          <p:nvPr/>
        </p:nvSpPr>
        <p:spPr>
          <a:xfrm>
            <a:off x="1106341" y="4601639"/>
            <a:ext cx="34884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b="1" dirty="0" err="1"/>
              <a:t>파이썬은</a:t>
            </a:r>
            <a:r>
              <a:rPr lang="ko-KR" altLang="en-US" b="1" dirty="0"/>
              <a:t> 개발 속도가 빠르다</a:t>
            </a:r>
            <a:endParaRPr lang="ko-KR" altLang="en-US" dirty="0"/>
          </a:p>
        </p:txBody>
      </p:sp>
      <p:sp>
        <p:nvSpPr>
          <p:cNvPr id="2" name="직사각형 1">
            <a:extLst>
              <a:ext uri="{FF2B5EF4-FFF2-40B4-BE49-F238E27FC236}">
                <a16:creationId xmlns:a16="http://schemas.microsoft.com/office/drawing/2014/main" id="{1E1E2AAF-1E9B-4536-A849-4567E66A42C4}"/>
              </a:ext>
            </a:extLst>
          </p:cNvPr>
          <p:cNvSpPr/>
          <p:nvPr/>
        </p:nvSpPr>
        <p:spPr>
          <a:xfrm>
            <a:off x="3743610" y="1357842"/>
            <a:ext cx="6096000" cy="116955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ko-KR" altLang="en-US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만약 펄</a:t>
            </a:r>
            <a:r>
              <a:rPr lang="en-US" altLang="ko-KR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(Perl)</a:t>
            </a:r>
            <a:r>
              <a:rPr lang="ko-KR" altLang="en-US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과 같은 프로그래밍 언어가 </a:t>
            </a:r>
            <a:r>
              <a:rPr lang="en-US" altLang="ko-KR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100</a:t>
            </a:r>
            <a:r>
              <a:rPr lang="ko-KR" altLang="en-US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가지 방법으로 하나의 일을 처리할 수 있다면 </a:t>
            </a:r>
            <a:r>
              <a:rPr lang="ko-KR" altLang="en-US" sz="1400" dirty="0" err="1">
                <a:latin typeface="서울남산체 B" panose="02020603020101020101" pitchFamily="18" charset="-127"/>
                <a:ea typeface="서울남산체 B" panose="02020603020101020101" pitchFamily="18" charset="-127"/>
              </a:rPr>
              <a:t>파이썬은</a:t>
            </a:r>
            <a:r>
              <a:rPr lang="ko-KR" altLang="en-US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 가장 좋은 방법 </a:t>
            </a:r>
            <a:r>
              <a:rPr lang="en-US" altLang="ko-KR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1</a:t>
            </a:r>
            <a:r>
              <a:rPr lang="ko-KR" altLang="en-US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가지만 이용하는 것을 선호한다</a:t>
            </a:r>
            <a:r>
              <a:rPr lang="en-US" altLang="ko-KR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. </a:t>
            </a:r>
            <a:r>
              <a:rPr lang="ko-KR" altLang="en-US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이 간결함의 철학은 파이썬 문법에도 그대로 적용되어 파이썬 프로그래밍을 하는 사람들은 잘 정리되어 있는 소스 코드를 볼 수 있다</a:t>
            </a:r>
            <a:r>
              <a:rPr lang="en-US" altLang="ko-KR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. </a:t>
            </a:r>
            <a:r>
              <a:rPr lang="ko-KR" altLang="en-US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다른 사람이 작업한 소스 코드도 한눈에 들어와 이해하기 쉽기 때문에 공동 작업과 유지 보수가 아주 쉽고 편하다</a:t>
            </a:r>
            <a:r>
              <a:rPr lang="en-US" altLang="ko-KR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.</a:t>
            </a:r>
            <a:endParaRPr lang="ko-KR" altLang="en-US" sz="1400" dirty="0"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9D405EE6-E4D6-47C0-B7FD-9549FCACAA02}"/>
              </a:ext>
            </a:extLst>
          </p:cNvPr>
          <p:cNvSpPr/>
          <p:nvPr/>
        </p:nvSpPr>
        <p:spPr>
          <a:xfrm>
            <a:off x="3743610" y="2618157"/>
            <a:ext cx="6096000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ko-KR" altLang="en-US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파이썬 프로그램은 줄을 맞추지 않으면 실행이 되지 않는다</a:t>
            </a:r>
            <a:r>
              <a:rPr lang="en-US" altLang="ko-KR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. </a:t>
            </a:r>
            <a:r>
              <a:rPr lang="ko-KR" altLang="en-US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코드를 예쁘게 작성하려고 줄을 맞추는 것이 아니라 실행이 되게 하려면 꼭 줄을 맞추어야 하는 것이다</a:t>
            </a:r>
            <a:r>
              <a:rPr lang="en-US" altLang="ko-KR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. </a:t>
            </a:r>
            <a:r>
              <a:rPr lang="ko-KR" altLang="en-US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이렇듯 줄을 맞추어 코드를 작성하는 행위</a:t>
            </a:r>
            <a:r>
              <a:rPr lang="en-US" altLang="ko-KR" sz="1400" baseline="30000" dirty="0">
                <a:latin typeface="서울남산체 B" panose="02020603020101020101" pitchFamily="18" charset="-127"/>
                <a:ea typeface="서울남산체 B" panose="02020603020101020101" pitchFamily="18" charset="-127"/>
                <a:hlinkClick r:id="rId10"/>
              </a:rPr>
              <a:t>3</a:t>
            </a:r>
            <a:r>
              <a:rPr lang="ko-KR" altLang="en-US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는 가독성에 크게 도움이 된다</a:t>
            </a:r>
            <a:r>
              <a:rPr lang="en-US" altLang="ko-KR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. </a:t>
            </a:r>
            <a:endParaRPr lang="ko-KR" altLang="en-US" sz="1400" dirty="0"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EB3DAAA7-664F-4666-BF6A-7B53FFC85017}"/>
              </a:ext>
            </a:extLst>
          </p:cNvPr>
          <p:cNvSpPr/>
          <p:nvPr/>
        </p:nvSpPr>
        <p:spPr>
          <a:xfrm>
            <a:off x="5581726" y="3576574"/>
            <a:ext cx="570554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400" dirty="0" err="1">
                <a:latin typeface="서울남산체 B" panose="02020603020101020101" pitchFamily="18" charset="-127"/>
                <a:ea typeface="서울남산체 B" panose="02020603020101020101" pitchFamily="18" charset="-127"/>
              </a:rPr>
              <a:t>파이썬은</a:t>
            </a:r>
            <a:r>
              <a:rPr lang="ko-KR" altLang="en-US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 다른 것에 신경 쓸 필요 없이 내가 하고자 하는 부분에만 집중할 수 있게 해준다</a:t>
            </a:r>
            <a:r>
              <a:rPr lang="en-US" altLang="ko-KR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.</a:t>
            </a:r>
            <a:endParaRPr lang="ko-KR" altLang="en-US" sz="1400" dirty="0"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831314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2EB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740228" y="856343"/>
            <a:ext cx="10813143" cy="525235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14" name="자유형 13"/>
          <p:cNvSpPr/>
          <p:nvPr/>
        </p:nvSpPr>
        <p:spPr>
          <a:xfrm>
            <a:off x="483052" y="6112329"/>
            <a:ext cx="11223172" cy="644072"/>
          </a:xfrm>
          <a:custGeom>
            <a:avLst/>
            <a:gdLst>
              <a:gd name="connsiteX0" fmla="*/ 1444735 w 11223172"/>
              <a:gd name="connsiteY0" fmla="*/ 572861 h 726623"/>
              <a:gd name="connsiteX1" fmla="*/ 1444735 w 11223172"/>
              <a:gd name="connsiteY1" fmla="*/ 572862 h 726623"/>
              <a:gd name="connsiteX2" fmla="*/ 1444735 w 11223172"/>
              <a:gd name="connsiteY2" fmla="*/ 572862 h 726623"/>
              <a:gd name="connsiteX3" fmla="*/ 495300 w 11223172"/>
              <a:gd name="connsiteY3" fmla="*/ 318406 h 726623"/>
              <a:gd name="connsiteX4" fmla="*/ 495301 w 11223172"/>
              <a:gd name="connsiteY4" fmla="*/ 318407 h 726623"/>
              <a:gd name="connsiteX5" fmla="*/ 495300 w 11223172"/>
              <a:gd name="connsiteY5" fmla="*/ 318407 h 726623"/>
              <a:gd name="connsiteX6" fmla="*/ 0 w 11223172"/>
              <a:gd name="connsiteY6" fmla="*/ 106135 h 726623"/>
              <a:gd name="connsiteX7" fmla="*/ 0 w 11223172"/>
              <a:gd name="connsiteY7" fmla="*/ 106136 h 726623"/>
              <a:gd name="connsiteX8" fmla="*/ 0 w 11223172"/>
              <a:gd name="connsiteY8" fmla="*/ 106136 h 726623"/>
              <a:gd name="connsiteX9" fmla="*/ 106136 w 11223172"/>
              <a:gd name="connsiteY9" fmla="*/ 0 h 726623"/>
              <a:gd name="connsiteX10" fmla="*/ 11117036 w 11223172"/>
              <a:gd name="connsiteY10" fmla="*/ 0 h 726623"/>
              <a:gd name="connsiteX11" fmla="*/ 11223172 w 11223172"/>
              <a:gd name="connsiteY11" fmla="*/ 106136 h 726623"/>
              <a:gd name="connsiteX12" fmla="*/ 11223171 w 11223172"/>
              <a:gd name="connsiteY12" fmla="*/ 106136 h 726623"/>
              <a:gd name="connsiteX13" fmla="*/ 11117035 w 11223172"/>
              <a:gd name="connsiteY13" fmla="*/ 212272 h 726623"/>
              <a:gd name="connsiteX14" fmla="*/ 10361170 w 11223172"/>
              <a:gd name="connsiteY14" fmla="*/ 212272 h 726623"/>
              <a:gd name="connsiteX15" fmla="*/ 10402478 w 11223172"/>
              <a:gd name="connsiteY15" fmla="*/ 220612 h 726623"/>
              <a:gd name="connsiteX16" fmla="*/ 10467301 w 11223172"/>
              <a:gd name="connsiteY16" fmla="*/ 318407 h 726623"/>
              <a:gd name="connsiteX17" fmla="*/ 10467300 w 11223172"/>
              <a:gd name="connsiteY17" fmla="*/ 318407 h 726623"/>
              <a:gd name="connsiteX18" fmla="*/ 10361164 w 11223172"/>
              <a:gd name="connsiteY18" fmla="*/ 424543 h 726623"/>
              <a:gd name="connsiteX19" fmla="*/ 9129930 w 11223172"/>
              <a:gd name="connsiteY19" fmla="*/ 424543 h 726623"/>
              <a:gd name="connsiteX20" fmla="*/ 9162826 w 11223172"/>
              <a:gd name="connsiteY20" fmla="*/ 431185 h 726623"/>
              <a:gd name="connsiteX21" fmla="*/ 9256736 w 11223172"/>
              <a:gd name="connsiteY21" fmla="*/ 572862 h 726623"/>
              <a:gd name="connsiteX22" fmla="*/ 9256735 w 11223172"/>
              <a:gd name="connsiteY22" fmla="*/ 572862 h 726623"/>
              <a:gd name="connsiteX23" fmla="*/ 9102974 w 11223172"/>
              <a:gd name="connsiteY23" fmla="*/ 726623 h 726623"/>
              <a:gd name="connsiteX24" fmla="*/ 1598496 w 11223172"/>
              <a:gd name="connsiteY24" fmla="*/ 726622 h 726623"/>
              <a:gd name="connsiteX25" fmla="*/ 1456818 w 11223172"/>
              <a:gd name="connsiteY25" fmla="*/ 632712 h 726623"/>
              <a:gd name="connsiteX26" fmla="*/ 1444735 w 11223172"/>
              <a:gd name="connsiteY26" fmla="*/ 572862 h 726623"/>
              <a:gd name="connsiteX27" fmla="*/ 1456818 w 11223172"/>
              <a:gd name="connsiteY27" fmla="*/ 513011 h 726623"/>
              <a:gd name="connsiteX28" fmla="*/ 1538645 w 11223172"/>
              <a:gd name="connsiteY28" fmla="*/ 431185 h 726623"/>
              <a:gd name="connsiteX29" fmla="*/ 1571545 w 11223172"/>
              <a:gd name="connsiteY29" fmla="*/ 424542 h 726623"/>
              <a:gd name="connsiteX30" fmla="*/ 601436 w 11223172"/>
              <a:gd name="connsiteY30" fmla="*/ 424542 h 726623"/>
              <a:gd name="connsiteX31" fmla="*/ 503641 w 11223172"/>
              <a:gd name="connsiteY31" fmla="*/ 359719 h 726623"/>
              <a:gd name="connsiteX32" fmla="*/ 495301 w 11223172"/>
              <a:gd name="connsiteY32" fmla="*/ 318407 h 726623"/>
              <a:gd name="connsiteX33" fmla="*/ 503641 w 11223172"/>
              <a:gd name="connsiteY33" fmla="*/ 277094 h 726623"/>
              <a:gd name="connsiteX34" fmla="*/ 560123 w 11223172"/>
              <a:gd name="connsiteY34" fmla="*/ 220612 h 726623"/>
              <a:gd name="connsiteX35" fmla="*/ 601436 w 11223172"/>
              <a:gd name="connsiteY35" fmla="*/ 212271 h 726623"/>
              <a:gd name="connsiteX36" fmla="*/ 106136 w 11223172"/>
              <a:gd name="connsiteY36" fmla="*/ 212271 h 726623"/>
              <a:gd name="connsiteX37" fmla="*/ 8341 w 11223172"/>
              <a:gd name="connsiteY37" fmla="*/ 147448 h 726623"/>
              <a:gd name="connsiteX38" fmla="*/ 0 w 11223172"/>
              <a:gd name="connsiteY38" fmla="*/ 106136 h 726623"/>
              <a:gd name="connsiteX39" fmla="*/ 8341 w 11223172"/>
              <a:gd name="connsiteY39" fmla="*/ 64823 h 726623"/>
              <a:gd name="connsiteX40" fmla="*/ 106136 w 11223172"/>
              <a:gd name="connsiteY40" fmla="*/ 0 h 7266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11223172" h="726623">
                <a:moveTo>
                  <a:pt x="1444735" y="572861"/>
                </a:moveTo>
                <a:lnTo>
                  <a:pt x="1444735" y="572862"/>
                </a:lnTo>
                <a:lnTo>
                  <a:pt x="1444735" y="572862"/>
                </a:lnTo>
                <a:close/>
                <a:moveTo>
                  <a:pt x="495300" y="318406"/>
                </a:moveTo>
                <a:lnTo>
                  <a:pt x="495301" y="318407"/>
                </a:lnTo>
                <a:lnTo>
                  <a:pt x="495300" y="318407"/>
                </a:lnTo>
                <a:close/>
                <a:moveTo>
                  <a:pt x="0" y="106135"/>
                </a:moveTo>
                <a:lnTo>
                  <a:pt x="0" y="106136"/>
                </a:lnTo>
                <a:lnTo>
                  <a:pt x="0" y="106136"/>
                </a:lnTo>
                <a:close/>
                <a:moveTo>
                  <a:pt x="106136" y="0"/>
                </a:moveTo>
                <a:lnTo>
                  <a:pt x="11117036" y="0"/>
                </a:lnTo>
                <a:cubicBezTo>
                  <a:pt x="11175653" y="0"/>
                  <a:pt x="11223172" y="47519"/>
                  <a:pt x="11223172" y="106136"/>
                </a:cubicBezTo>
                <a:lnTo>
                  <a:pt x="11223171" y="106136"/>
                </a:lnTo>
                <a:cubicBezTo>
                  <a:pt x="11223171" y="164753"/>
                  <a:pt x="11175652" y="212272"/>
                  <a:pt x="11117035" y="212272"/>
                </a:cubicBezTo>
                <a:lnTo>
                  <a:pt x="10361170" y="212272"/>
                </a:lnTo>
                <a:lnTo>
                  <a:pt x="10402478" y="220612"/>
                </a:lnTo>
                <a:cubicBezTo>
                  <a:pt x="10440572" y="236724"/>
                  <a:pt x="10467301" y="274445"/>
                  <a:pt x="10467301" y="318407"/>
                </a:cubicBezTo>
                <a:lnTo>
                  <a:pt x="10467300" y="318407"/>
                </a:lnTo>
                <a:cubicBezTo>
                  <a:pt x="10467300" y="377024"/>
                  <a:pt x="10419781" y="424543"/>
                  <a:pt x="10361164" y="424543"/>
                </a:cubicBezTo>
                <a:lnTo>
                  <a:pt x="9129930" y="424543"/>
                </a:lnTo>
                <a:lnTo>
                  <a:pt x="9162826" y="431185"/>
                </a:lnTo>
                <a:cubicBezTo>
                  <a:pt x="9218013" y="454527"/>
                  <a:pt x="9256736" y="509172"/>
                  <a:pt x="9256736" y="572862"/>
                </a:cubicBezTo>
                <a:lnTo>
                  <a:pt x="9256735" y="572862"/>
                </a:lnTo>
                <a:cubicBezTo>
                  <a:pt x="9256735" y="657782"/>
                  <a:pt x="9187894" y="726623"/>
                  <a:pt x="9102974" y="726623"/>
                </a:cubicBezTo>
                <a:lnTo>
                  <a:pt x="1598496" y="726622"/>
                </a:lnTo>
                <a:cubicBezTo>
                  <a:pt x="1534806" y="726622"/>
                  <a:pt x="1480161" y="687899"/>
                  <a:pt x="1456818" y="632712"/>
                </a:cubicBezTo>
                <a:lnTo>
                  <a:pt x="1444735" y="572862"/>
                </a:lnTo>
                <a:lnTo>
                  <a:pt x="1456818" y="513011"/>
                </a:lnTo>
                <a:cubicBezTo>
                  <a:pt x="1472380" y="476220"/>
                  <a:pt x="1501854" y="446746"/>
                  <a:pt x="1538645" y="431185"/>
                </a:cubicBezTo>
                <a:lnTo>
                  <a:pt x="1571545" y="424542"/>
                </a:lnTo>
                <a:lnTo>
                  <a:pt x="601436" y="424542"/>
                </a:lnTo>
                <a:cubicBezTo>
                  <a:pt x="557474" y="424542"/>
                  <a:pt x="519753" y="397813"/>
                  <a:pt x="503641" y="359719"/>
                </a:cubicBezTo>
                <a:lnTo>
                  <a:pt x="495301" y="318407"/>
                </a:lnTo>
                <a:lnTo>
                  <a:pt x="503641" y="277094"/>
                </a:lnTo>
                <a:cubicBezTo>
                  <a:pt x="514383" y="251699"/>
                  <a:pt x="534728" y="231354"/>
                  <a:pt x="560123" y="220612"/>
                </a:cubicBezTo>
                <a:lnTo>
                  <a:pt x="601436" y="212271"/>
                </a:lnTo>
                <a:lnTo>
                  <a:pt x="106136" y="212271"/>
                </a:lnTo>
                <a:cubicBezTo>
                  <a:pt x="62174" y="212271"/>
                  <a:pt x="24453" y="185542"/>
                  <a:pt x="8341" y="147448"/>
                </a:cubicBezTo>
                <a:lnTo>
                  <a:pt x="0" y="106136"/>
                </a:lnTo>
                <a:lnTo>
                  <a:pt x="8341" y="64823"/>
                </a:lnTo>
                <a:cubicBezTo>
                  <a:pt x="24453" y="26730"/>
                  <a:pt x="62174" y="0"/>
                  <a:pt x="106136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1425988" y="137833"/>
            <a:ext cx="6172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ko-KR" altLang="en-US" sz="36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서울남산체 B" panose="02020603020101020101" pitchFamily="18" charset="-127"/>
                <a:ea typeface="서울남산체 B" panose="02020603020101020101" pitchFamily="18" charset="-127"/>
              </a:rPr>
              <a:t>파이썬으로</a:t>
            </a:r>
            <a:r>
              <a:rPr lang="ko-KR" altLang="en-US" sz="3600" dirty="0">
                <a:solidFill>
                  <a:prstClr val="black">
                    <a:lumMod val="75000"/>
                    <a:lumOff val="25000"/>
                  </a:prstClr>
                </a:solidFill>
                <a:latin typeface="서울남산체 B" panose="02020603020101020101" pitchFamily="18" charset="-127"/>
                <a:ea typeface="서울남산체 B" panose="02020603020101020101" pitchFamily="18" charset="-127"/>
              </a:rPr>
              <a:t> 무엇을 할 수 있을까</a:t>
            </a:r>
            <a:r>
              <a:rPr lang="en-US" altLang="ko-KR" sz="3600" dirty="0">
                <a:solidFill>
                  <a:prstClr val="black">
                    <a:lumMod val="75000"/>
                    <a:lumOff val="25000"/>
                  </a:prstClr>
                </a:solidFill>
                <a:latin typeface="서울남산체 B" panose="02020603020101020101" pitchFamily="18" charset="-127"/>
                <a:ea typeface="서울남산체 B" panose="02020603020101020101" pitchFamily="18" charset="-127"/>
              </a:rPr>
              <a:t>? </a:t>
            </a:r>
            <a:endParaRPr kumimoji="0" lang="en-US" altLang="ko-KR" sz="3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서울남산체 B" panose="02020603020101020101" pitchFamily="18" charset="-127"/>
              <a:ea typeface="서울남산체 B" panose="02020603020101020101" pitchFamily="18" charset="-127"/>
              <a:cs typeface="+mn-cs"/>
            </a:endParaRPr>
          </a:p>
        </p:txBody>
      </p:sp>
      <p:sp>
        <p:nvSpPr>
          <p:cNvPr id="10" name="타원 9"/>
          <p:cNvSpPr/>
          <p:nvPr/>
        </p:nvSpPr>
        <p:spPr>
          <a:xfrm>
            <a:off x="762301" y="171792"/>
            <a:ext cx="578415" cy="578415"/>
          </a:xfrm>
          <a:prstGeom prst="ellipse">
            <a:avLst/>
          </a:prstGeom>
          <a:solidFill>
            <a:srgbClr val="5097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7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PAGE</a:t>
            </a:r>
            <a:r>
              <a:rPr kumimoji="0" lang="en-US" altLang="ko-KR" sz="105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04</a:t>
            </a:r>
            <a:endParaRPr kumimoji="0" lang="ko-KR" altLang="en-US" sz="105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11" name="타원 10"/>
          <p:cNvSpPr/>
          <p:nvPr/>
        </p:nvSpPr>
        <p:spPr>
          <a:xfrm>
            <a:off x="1023287" y="232753"/>
            <a:ext cx="54000" cy="54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cxnSp>
        <p:nvCxnSpPr>
          <p:cNvPr id="13" name="직선 연결선 12"/>
          <p:cNvCxnSpPr/>
          <p:nvPr/>
        </p:nvCxnSpPr>
        <p:spPr>
          <a:xfrm>
            <a:off x="1042337" y="0"/>
            <a:ext cx="0" cy="259753"/>
          </a:xfrm>
          <a:prstGeom prst="line">
            <a:avLst/>
          </a:prstGeom>
          <a:ln>
            <a:gradFill>
              <a:gsLst>
                <a:gs pos="68000">
                  <a:schemeClr val="accent1">
                    <a:lumMod val="5000"/>
                    <a:lumOff val="95000"/>
                  </a:schemeClr>
                </a:gs>
                <a:gs pos="67000">
                  <a:srgbClr val="5097CF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그룹 22"/>
          <p:cNvGrpSpPr/>
          <p:nvPr/>
        </p:nvGrpSpPr>
        <p:grpSpPr>
          <a:xfrm>
            <a:off x="1340716" y="5578637"/>
            <a:ext cx="9784627" cy="923809"/>
            <a:chOff x="1340716" y="5578637"/>
            <a:chExt cx="9784627" cy="923809"/>
          </a:xfrm>
        </p:grpSpPr>
        <p:pic>
          <p:nvPicPr>
            <p:cNvPr id="15" name="그림 1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489143" y="5578637"/>
              <a:ext cx="636200" cy="636200"/>
            </a:xfrm>
            <a:prstGeom prst="rect">
              <a:avLst/>
            </a:prstGeom>
          </p:spPr>
        </p:pic>
        <p:pic>
          <p:nvPicPr>
            <p:cNvPr id="16" name="그림 1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67507" y="6108701"/>
              <a:ext cx="306845" cy="306845"/>
            </a:xfrm>
            <a:prstGeom prst="rect">
              <a:avLst/>
            </a:prstGeom>
          </p:spPr>
        </p:pic>
        <p:pic>
          <p:nvPicPr>
            <p:cNvPr id="18" name="그림 1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98736" y="5916614"/>
              <a:ext cx="409527" cy="409527"/>
            </a:xfrm>
            <a:prstGeom prst="rect">
              <a:avLst/>
            </a:prstGeom>
          </p:spPr>
        </p:pic>
        <p:pic>
          <p:nvPicPr>
            <p:cNvPr id="19" name="그림 1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07604" y="5916614"/>
              <a:ext cx="384174" cy="384174"/>
            </a:xfrm>
            <a:prstGeom prst="rect">
              <a:avLst/>
            </a:prstGeom>
          </p:spPr>
        </p:pic>
        <p:pic>
          <p:nvPicPr>
            <p:cNvPr id="20" name="그림 19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46989" y="5638799"/>
              <a:ext cx="676275" cy="676275"/>
            </a:xfrm>
            <a:prstGeom prst="rect">
              <a:avLst/>
            </a:prstGeom>
          </p:spPr>
        </p:pic>
        <p:pic>
          <p:nvPicPr>
            <p:cNvPr id="17" name="그림 16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56813" y="5724377"/>
              <a:ext cx="599454" cy="599454"/>
            </a:xfrm>
            <a:prstGeom prst="rect">
              <a:avLst/>
            </a:prstGeom>
          </p:spPr>
        </p:pic>
        <p:pic>
          <p:nvPicPr>
            <p:cNvPr id="21" name="그림 20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55281" y="6207872"/>
              <a:ext cx="294574" cy="294574"/>
            </a:xfrm>
            <a:prstGeom prst="rect">
              <a:avLst/>
            </a:prstGeom>
          </p:spPr>
        </p:pic>
        <p:pic>
          <p:nvPicPr>
            <p:cNvPr id="22" name="그림 21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40716" y="6044293"/>
              <a:ext cx="365252" cy="365252"/>
            </a:xfrm>
            <a:prstGeom prst="rect">
              <a:avLst/>
            </a:prstGeom>
          </p:spPr>
        </p:pic>
      </p:grpSp>
      <p:sp>
        <p:nvSpPr>
          <p:cNvPr id="2" name="직사각형 1">
            <a:extLst>
              <a:ext uri="{FF2B5EF4-FFF2-40B4-BE49-F238E27FC236}">
                <a16:creationId xmlns:a16="http://schemas.microsoft.com/office/drawing/2014/main" id="{A8ADA968-7373-4B94-AB48-06CCE16B74D7}"/>
              </a:ext>
            </a:extLst>
          </p:cNvPr>
          <p:cNvSpPr/>
          <p:nvPr/>
        </p:nvSpPr>
        <p:spPr>
          <a:xfrm>
            <a:off x="995583" y="1425172"/>
            <a:ext cx="31085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b="1" dirty="0" err="1"/>
              <a:t>파이썬으로</a:t>
            </a:r>
            <a:r>
              <a:rPr lang="ko-KR" altLang="en-US" b="1" dirty="0"/>
              <a:t> 할 수 있는 일</a:t>
            </a:r>
            <a:endParaRPr lang="ko-KR" altLang="en-US" dirty="0"/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F21CD368-7221-4059-8076-A535D4C3EE96}"/>
              </a:ext>
            </a:extLst>
          </p:cNvPr>
          <p:cNvSpPr/>
          <p:nvPr/>
        </p:nvSpPr>
        <p:spPr>
          <a:xfrm>
            <a:off x="1077287" y="3743600"/>
            <a:ext cx="310854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b="1" dirty="0" err="1"/>
              <a:t>파이썬으로</a:t>
            </a:r>
            <a:r>
              <a:rPr lang="ko-KR" altLang="en-US" b="1" dirty="0"/>
              <a:t> 할 수 없는 일</a:t>
            </a:r>
            <a:endParaRPr lang="ko-KR" altLang="en-US" dirty="0"/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CA3BBFB2-A395-484B-B24E-14E026657D8B}"/>
              </a:ext>
            </a:extLst>
          </p:cNvPr>
          <p:cNvSpPr/>
          <p:nvPr/>
        </p:nvSpPr>
        <p:spPr>
          <a:xfrm>
            <a:off x="1523342" y="1976169"/>
            <a:ext cx="222849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ko-KR" altLang="en-US" sz="16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시스템 유틸리티 제작</a:t>
            </a: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5F865693-3BD1-4F2F-93D3-BD3BBB0B05C1}"/>
              </a:ext>
            </a:extLst>
          </p:cNvPr>
          <p:cNvSpPr/>
          <p:nvPr/>
        </p:nvSpPr>
        <p:spPr>
          <a:xfrm>
            <a:off x="1523342" y="2339409"/>
            <a:ext cx="178125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altLang="ko-KR" sz="16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GUI </a:t>
            </a:r>
            <a:r>
              <a:rPr lang="ko-KR" altLang="en-US" sz="16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프로그래밍</a:t>
            </a: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56DE9810-1F1E-4A38-94E7-555A28165805}"/>
              </a:ext>
            </a:extLst>
          </p:cNvPr>
          <p:cNvSpPr/>
          <p:nvPr/>
        </p:nvSpPr>
        <p:spPr>
          <a:xfrm>
            <a:off x="1526269" y="2681251"/>
            <a:ext cx="184056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altLang="ko-KR" sz="16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C/C++</a:t>
            </a:r>
            <a:r>
              <a:rPr lang="ko-KR" altLang="en-US" sz="16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와의 결합</a:t>
            </a: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D72B6C89-1A60-4ACE-B0C9-EAA76BE7E527}"/>
              </a:ext>
            </a:extLst>
          </p:cNvPr>
          <p:cNvSpPr/>
          <p:nvPr/>
        </p:nvSpPr>
        <p:spPr>
          <a:xfrm>
            <a:off x="1529073" y="3016261"/>
            <a:ext cx="164179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ko-KR" altLang="en-US" sz="16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웹 프로그래밍</a:t>
            </a:r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840DDC3A-9823-4D0D-B5C9-7183DE2EDC60}"/>
              </a:ext>
            </a:extLst>
          </p:cNvPr>
          <p:cNvSpPr/>
          <p:nvPr/>
        </p:nvSpPr>
        <p:spPr>
          <a:xfrm>
            <a:off x="3998997" y="1978127"/>
            <a:ext cx="223811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ko-KR" altLang="en-US" sz="16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수치 연산 프로그래밍</a:t>
            </a: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DF6C1F49-7992-437E-B3F4-2BA8B098DA2D}"/>
              </a:ext>
            </a:extLst>
          </p:cNvPr>
          <p:cNvSpPr/>
          <p:nvPr/>
        </p:nvSpPr>
        <p:spPr>
          <a:xfrm>
            <a:off x="3964197" y="2380056"/>
            <a:ext cx="252986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ko-KR" altLang="en-US" sz="16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데이터베이스 프로그래밍</a:t>
            </a:r>
          </a:p>
        </p:txBody>
      </p:sp>
      <p:sp>
        <p:nvSpPr>
          <p:cNvPr id="25" name="직사각형 24">
            <a:extLst>
              <a:ext uri="{FF2B5EF4-FFF2-40B4-BE49-F238E27FC236}">
                <a16:creationId xmlns:a16="http://schemas.microsoft.com/office/drawing/2014/main" id="{9ECC63AC-40E5-42E6-B1C6-BD5E999E5989}"/>
              </a:ext>
            </a:extLst>
          </p:cNvPr>
          <p:cNvSpPr/>
          <p:nvPr/>
        </p:nvSpPr>
        <p:spPr>
          <a:xfrm>
            <a:off x="3964197" y="2781985"/>
            <a:ext cx="253146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ko-KR" altLang="en-US" sz="16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데이터 분석</a:t>
            </a:r>
            <a:r>
              <a:rPr lang="en-US" altLang="ko-KR" sz="16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, </a:t>
            </a:r>
            <a:r>
              <a:rPr lang="ko-KR" altLang="en-US" sz="16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사물 인터넷</a:t>
            </a:r>
          </a:p>
        </p:txBody>
      </p:sp>
      <p:sp>
        <p:nvSpPr>
          <p:cNvPr id="26" name="직사각형 25">
            <a:extLst>
              <a:ext uri="{FF2B5EF4-FFF2-40B4-BE49-F238E27FC236}">
                <a16:creationId xmlns:a16="http://schemas.microsoft.com/office/drawing/2014/main" id="{CAEF2443-F8CA-45DF-9098-7C5929BEB385}"/>
              </a:ext>
            </a:extLst>
          </p:cNvPr>
          <p:cNvSpPr/>
          <p:nvPr/>
        </p:nvSpPr>
        <p:spPr>
          <a:xfrm>
            <a:off x="1685126" y="4223919"/>
            <a:ext cx="320312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ko-KR" altLang="en-US" sz="16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시스템과 밀접한 프로그래밍 영역</a:t>
            </a:r>
          </a:p>
        </p:txBody>
      </p:sp>
      <p:sp>
        <p:nvSpPr>
          <p:cNvPr id="27" name="직사각형 26">
            <a:extLst>
              <a:ext uri="{FF2B5EF4-FFF2-40B4-BE49-F238E27FC236}">
                <a16:creationId xmlns:a16="http://schemas.microsoft.com/office/drawing/2014/main" id="{4FEB54EF-6676-48EE-8471-034A2A88202C}"/>
              </a:ext>
            </a:extLst>
          </p:cNvPr>
          <p:cNvSpPr/>
          <p:nvPr/>
        </p:nvSpPr>
        <p:spPr>
          <a:xfrm>
            <a:off x="1696094" y="4645747"/>
            <a:ext cx="1996059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ko-KR" altLang="en-US" sz="16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모바일 프로그래밍</a:t>
            </a:r>
          </a:p>
        </p:txBody>
      </p:sp>
    </p:spTree>
    <p:extLst>
      <p:ext uri="{BB962C8B-B14F-4D97-AF65-F5344CB8AC3E}">
        <p14:creationId xmlns:p14="http://schemas.microsoft.com/office/powerpoint/2010/main" val="23499501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2EB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740228" y="856343"/>
            <a:ext cx="10813143" cy="525235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14" name="자유형 13"/>
          <p:cNvSpPr/>
          <p:nvPr/>
        </p:nvSpPr>
        <p:spPr>
          <a:xfrm>
            <a:off x="483052" y="6112329"/>
            <a:ext cx="11223172" cy="644072"/>
          </a:xfrm>
          <a:custGeom>
            <a:avLst/>
            <a:gdLst>
              <a:gd name="connsiteX0" fmla="*/ 1444735 w 11223172"/>
              <a:gd name="connsiteY0" fmla="*/ 572861 h 726623"/>
              <a:gd name="connsiteX1" fmla="*/ 1444735 w 11223172"/>
              <a:gd name="connsiteY1" fmla="*/ 572862 h 726623"/>
              <a:gd name="connsiteX2" fmla="*/ 1444735 w 11223172"/>
              <a:gd name="connsiteY2" fmla="*/ 572862 h 726623"/>
              <a:gd name="connsiteX3" fmla="*/ 495300 w 11223172"/>
              <a:gd name="connsiteY3" fmla="*/ 318406 h 726623"/>
              <a:gd name="connsiteX4" fmla="*/ 495301 w 11223172"/>
              <a:gd name="connsiteY4" fmla="*/ 318407 h 726623"/>
              <a:gd name="connsiteX5" fmla="*/ 495300 w 11223172"/>
              <a:gd name="connsiteY5" fmla="*/ 318407 h 726623"/>
              <a:gd name="connsiteX6" fmla="*/ 0 w 11223172"/>
              <a:gd name="connsiteY6" fmla="*/ 106135 h 726623"/>
              <a:gd name="connsiteX7" fmla="*/ 0 w 11223172"/>
              <a:gd name="connsiteY7" fmla="*/ 106136 h 726623"/>
              <a:gd name="connsiteX8" fmla="*/ 0 w 11223172"/>
              <a:gd name="connsiteY8" fmla="*/ 106136 h 726623"/>
              <a:gd name="connsiteX9" fmla="*/ 106136 w 11223172"/>
              <a:gd name="connsiteY9" fmla="*/ 0 h 726623"/>
              <a:gd name="connsiteX10" fmla="*/ 11117036 w 11223172"/>
              <a:gd name="connsiteY10" fmla="*/ 0 h 726623"/>
              <a:gd name="connsiteX11" fmla="*/ 11223172 w 11223172"/>
              <a:gd name="connsiteY11" fmla="*/ 106136 h 726623"/>
              <a:gd name="connsiteX12" fmla="*/ 11223171 w 11223172"/>
              <a:gd name="connsiteY12" fmla="*/ 106136 h 726623"/>
              <a:gd name="connsiteX13" fmla="*/ 11117035 w 11223172"/>
              <a:gd name="connsiteY13" fmla="*/ 212272 h 726623"/>
              <a:gd name="connsiteX14" fmla="*/ 10361170 w 11223172"/>
              <a:gd name="connsiteY14" fmla="*/ 212272 h 726623"/>
              <a:gd name="connsiteX15" fmla="*/ 10402478 w 11223172"/>
              <a:gd name="connsiteY15" fmla="*/ 220612 h 726623"/>
              <a:gd name="connsiteX16" fmla="*/ 10467301 w 11223172"/>
              <a:gd name="connsiteY16" fmla="*/ 318407 h 726623"/>
              <a:gd name="connsiteX17" fmla="*/ 10467300 w 11223172"/>
              <a:gd name="connsiteY17" fmla="*/ 318407 h 726623"/>
              <a:gd name="connsiteX18" fmla="*/ 10361164 w 11223172"/>
              <a:gd name="connsiteY18" fmla="*/ 424543 h 726623"/>
              <a:gd name="connsiteX19" fmla="*/ 9129930 w 11223172"/>
              <a:gd name="connsiteY19" fmla="*/ 424543 h 726623"/>
              <a:gd name="connsiteX20" fmla="*/ 9162826 w 11223172"/>
              <a:gd name="connsiteY20" fmla="*/ 431185 h 726623"/>
              <a:gd name="connsiteX21" fmla="*/ 9256736 w 11223172"/>
              <a:gd name="connsiteY21" fmla="*/ 572862 h 726623"/>
              <a:gd name="connsiteX22" fmla="*/ 9256735 w 11223172"/>
              <a:gd name="connsiteY22" fmla="*/ 572862 h 726623"/>
              <a:gd name="connsiteX23" fmla="*/ 9102974 w 11223172"/>
              <a:gd name="connsiteY23" fmla="*/ 726623 h 726623"/>
              <a:gd name="connsiteX24" fmla="*/ 1598496 w 11223172"/>
              <a:gd name="connsiteY24" fmla="*/ 726622 h 726623"/>
              <a:gd name="connsiteX25" fmla="*/ 1456818 w 11223172"/>
              <a:gd name="connsiteY25" fmla="*/ 632712 h 726623"/>
              <a:gd name="connsiteX26" fmla="*/ 1444735 w 11223172"/>
              <a:gd name="connsiteY26" fmla="*/ 572862 h 726623"/>
              <a:gd name="connsiteX27" fmla="*/ 1456818 w 11223172"/>
              <a:gd name="connsiteY27" fmla="*/ 513011 h 726623"/>
              <a:gd name="connsiteX28" fmla="*/ 1538645 w 11223172"/>
              <a:gd name="connsiteY28" fmla="*/ 431185 h 726623"/>
              <a:gd name="connsiteX29" fmla="*/ 1571545 w 11223172"/>
              <a:gd name="connsiteY29" fmla="*/ 424542 h 726623"/>
              <a:gd name="connsiteX30" fmla="*/ 601436 w 11223172"/>
              <a:gd name="connsiteY30" fmla="*/ 424542 h 726623"/>
              <a:gd name="connsiteX31" fmla="*/ 503641 w 11223172"/>
              <a:gd name="connsiteY31" fmla="*/ 359719 h 726623"/>
              <a:gd name="connsiteX32" fmla="*/ 495301 w 11223172"/>
              <a:gd name="connsiteY32" fmla="*/ 318407 h 726623"/>
              <a:gd name="connsiteX33" fmla="*/ 503641 w 11223172"/>
              <a:gd name="connsiteY33" fmla="*/ 277094 h 726623"/>
              <a:gd name="connsiteX34" fmla="*/ 560123 w 11223172"/>
              <a:gd name="connsiteY34" fmla="*/ 220612 h 726623"/>
              <a:gd name="connsiteX35" fmla="*/ 601436 w 11223172"/>
              <a:gd name="connsiteY35" fmla="*/ 212271 h 726623"/>
              <a:gd name="connsiteX36" fmla="*/ 106136 w 11223172"/>
              <a:gd name="connsiteY36" fmla="*/ 212271 h 726623"/>
              <a:gd name="connsiteX37" fmla="*/ 8341 w 11223172"/>
              <a:gd name="connsiteY37" fmla="*/ 147448 h 726623"/>
              <a:gd name="connsiteX38" fmla="*/ 0 w 11223172"/>
              <a:gd name="connsiteY38" fmla="*/ 106136 h 726623"/>
              <a:gd name="connsiteX39" fmla="*/ 8341 w 11223172"/>
              <a:gd name="connsiteY39" fmla="*/ 64823 h 726623"/>
              <a:gd name="connsiteX40" fmla="*/ 106136 w 11223172"/>
              <a:gd name="connsiteY40" fmla="*/ 0 h 7266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11223172" h="726623">
                <a:moveTo>
                  <a:pt x="1444735" y="572861"/>
                </a:moveTo>
                <a:lnTo>
                  <a:pt x="1444735" y="572862"/>
                </a:lnTo>
                <a:lnTo>
                  <a:pt x="1444735" y="572862"/>
                </a:lnTo>
                <a:close/>
                <a:moveTo>
                  <a:pt x="495300" y="318406"/>
                </a:moveTo>
                <a:lnTo>
                  <a:pt x="495301" y="318407"/>
                </a:lnTo>
                <a:lnTo>
                  <a:pt x="495300" y="318407"/>
                </a:lnTo>
                <a:close/>
                <a:moveTo>
                  <a:pt x="0" y="106135"/>
                </a:moveTo>
                <a:lnTo>
                  <a:pt x="0" y="106136"/>
                </a:lnTo>
                <a:lnTo>
                  <a:pt x="0" y="106136"/>
                </a:lnTo>
                <a:close/>
                <a:moveTo>
                  <a:pt x="106136" y="0"/>
                </a:moveTo>
                <a:lnTo>
                  <a:pt x="11117036" y="0"/>
                </a:lnTo>
                <a:cubicBezTo>
                  <a:pt x="11175653" y="0"/>
                  <a:pt x="11223172" y="47519"/>
                  <a:pt x="11223172" y="106136"/>
                </a:cubicBezTo>
                <a:lnTo>
                  <a:pt x="11223171" y="106136"/>
                </a:lnTo>
                <a:cubicBezTo>
                  <a:pt x="11223171" y="164753"/>
                  <a:pt x="11175652" y="212272"/>
                  <a:pt x="11117035" y="212272"/>
                </a:cubicBezTo>
                <a:lnTo>
                  <a:pt x="10361170" y="212272"/>
                </a:lnTo>
                <a:lnTo>
                  <a:pt x="10402478" y="220612"/>
                </a:lnTo>
                <a:cubicBezTo>
                  <a:pt x="10440572" y="236724"/>
                  <a:pt x="10467301" y="274445"/>
                  <a:pt x="10467301" y="318407"/>
                </a:cubicBezTo>
                <a:lnTo>
                  <a:pt x="10467300" y="318407"/>
                </a:lnTo>
                <a:cubicBezTo>
                  <a:pt x="10467300" y="377024"/>
                  <a:pt x="10419781" y="424543"/>
                  <a:pt x="10361164" y="424543"/>
                </a:cubicBezTo>
                <a:lnTo>
                  <a:pt x="9129930" y="424543"/>
                </a:lnTo>
                <a:lnTo>
                  <a:pt x="9162826" y="431185"/>
                </a:lnTo>
                <a:cubicBezTo>
                  <a:pt x="9218013" y="454527"/>
                  <a:pt x="9256736" y="509172"/>
                  <a:pt x="9256736" y="572862"/>
                </a:cubicBezTo>
                <a:lnTo>
                  <a:pt x="9256735" y="572862"/>
                </a:lnTo>
                <a:cubicBezTo>
                  <a:pt x="9256735" y="657782"/>
                  <a:pt x="9187894" y="726623"/>
                  <a:pt x="9102974" y="726623"/>
                </a:cubicBezTo>
                <a:lnTo>
                  <a:pt x="1598496" y="726622"/>
                </a:lnTo>
                <a:cubicBezTo>
                  <a:pt x="1534806" y="726622"/>
                  <a:pt x="1480161" y="687899"/>
                  <a:pt x="1456818" y="632712"/>
                </a:cubicBezTo>
                <a:lnTo>
                  <a:pt x="1444735" y="572862"/>
                </a:lnTo>
                <a:lnTo>
                  <a:pt x="1456818" y="513011"/>
                </a:lnTo>
                <a:cubicBezTo>
                  <a:pt x="1472380" y="476220"/>
                  <a:pt x="1501854" y="446746"/>
                  <a:pt x="1538645" y="431185"/>
                </a:cubicBezTo>
                <a:lnTo>
                  <a:pt x="1571545" y="424542"/>
                </a:lnTo>
                <a:lnTo>
                  <a:pt x="601436" y="424542"/>
                </a:lnTo>
                <a:cubicBezTo>
                  <a:pt x="557474" y="424542"/>
                  <a:pt x="519753" y="397813"/>
                  <a:pt x="503641" y="359719"/>
                </a:cubicBezTo>
                <a:lnTo>
                  <a:pt x="495301" y="318407"/>
                </a:lnTo>
                <a:lnTo>
                  <a:pt x="503641" y="277094"/>
                </a:lnTo>
                <a:cubicBezTo>
                  <a:pt x="514383" y="251699"/>
                  <a:pt x="534728" y="231354"/>
                  <a:pt x="560123" y="220612"/>
                </a:cubicBezTo>
                <a:lnTo>
                  <a:pt x="601436" y="212271"/>
                </a:lnTo>
                <a:lnTo>
                  <a:pt x="106136" y="212271"/>
                </a:lnTo>
                <a:cubicBezTo>
                  <a:pt x="62174" y="212271"/>
                  <a:pt x="24453" y="185542"/>
                  <a:pt x="8341" y="147448"/>
                </a:cubicBezTo>
                <a:lnTo>
                  <a:pt x="0" y="106136"/>
                </a:lnTo>
                <a:lnTo>
                  <a:pt x="8341" y="64823"/>
                </a:lnTo>
                <a:cubicBezTo>
                  <a:pt x="24453" y="26730"/>
                  <a:pt x="62174" y="0"/>
                  <a:pt x="106136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1425988" y="137833"/>
            <a:ext cx="6172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서울남산체 B" panose="02020603020101020101" pitchFamily="18" charset="-127"/>
                <a:ea typeface="서울남산체 B" panose="02020603020101020101" pitchFamily="18" charset="-127"/>
                <a:cs typeface="+mn-cs"/>
              </a:rPr>
              <a:t>파이썬</a:t>
            </a:r>
            <a:r>
              <a:rPr lang="en-US" altLang="ko-KR" sz="3600" dirty="0">
                <a:solidFill>
                  <a:prstClr val="black">
                    <a:lumMod val="75000"/>
                    <a:lumOff val="25000"/>
                  </a:prstClr>
                </a:solidFill>
                <a:latin typeface="서울남산체 B" panose="02020603020101020101" pitchFamily="18" charset="-127"/>
                <a:ea typeface="서울남산체 B" panose="02020603020101020101" pitchFamily="18" charset="-127"/>
              </a:rPr>
              <a:t> </a:t>
            </a:r>
            <a:r>
              <a:rPr lang="ko-KR" altLang="en-US" sz="3600" dirty="0">
                <a:solidFill>
                  <a:prstClr val="black">
                    <a:lumMod val="75000"/>
                    <a:lumOff val="25000"/>
                  </a:prstClr>
                </a:solidFill>
                <a:latin typeface="서울남산체 B" panose="02020603020101020101" pitchFamily="18" charset="-127"/>
                <a:ea typeface="서울남산체 B" panose="02020603020101020101" pitchFamily="18" charset="-127"/>
              </a:rPr>
              <a:t>설치하기</a:t>
            </a:r>
            <a:endParaRPr kumimoji="0" lang="en-US" altLang="ko-KR" sz="3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서울남산체 B" panose="02020603020101020101" pitchFamily="18" charset="-127"/>
              <a:ea typeface="서울남산체 B" panose="02020603020101020101" pitchFamily="18" charset="-127"/>
              <a:cs typeface="+mn-cs"/>
            </a:endParaRPr>
          </a:p>
        </p:txBody>
      </p:sp>
      <p:sp>
        <p:nvSpPr>
          <p:cNvPr id="10" name="타원 9"/>
          <p:cNvSpPr/>
          <p:nvPr/>
        </p:nvSpPr>
        <p:spPr>
          <a:xfrm>
            <a:off x="762301" y="171792"/>
            <a:ext cx="578415" cy="578415"/>
          </a:xfrm>
          <a:prstGeom prst="ellipse">
            <a:avLst/>
          </a:prstGeom>
          <a:solidFill>
            <a:srgbClr val="5097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7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PAGE</a:t>
            </a:r>
            <a:r>
              <a:rPr kumimoji="0" lang="en-US" altLang="ko-KR" sz="105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05</a:t>
            </a:r>
            <a:endParaRPr kumimoji="0" lang="ko-KR" altLang="en-US" sz="105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11" name="타원 10"/>
          <p:cNvSpPr/>
          <p:nvPr/>
        </p:nvSpPr>
        <p:spPr>
          <a:xfrm>
            <a:off x="1023287" y="232753"/>
            <a:ext cx="54000" cy="54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cxnSp>
        <p:nvCxnSpPr>
          <p:cNvPr id="13" name="직선 연결선 12"/>
          <p:cNvCxnSpPr/>
          <p:nvPr/>
        </p:nvCxnSpPr>
        <p:spPr>
          <a:xfrm>
            <a:off x="1042337" y="0"/>
            <a:ext cx="0" cy="259753"/>
          </a:xfrm>
          <a:prstGeom prst="line">
            <a:avLst/>
          </a:prstGeom>
          <a:ln>
            <a:gradFill>
              <a:gsLst>
                <a:gs pos="68000">
                  <a:schemeClr val="accent1">
                    <a:lumMod val="5000"/>
                    <a:lumOff val="95000"/>
                  </a:schemeClr>
                </a:gs>
                <a:gs pos="67000">
                  <a:srgbClr val="5097CF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그룹 22"/>
          <p:cNvGrpSpPr/>
          <p:nvPr/>
        </p:nvGrpSpPr>
        <p:grpSpPr>
          <a:xfrm>
            <a:off x="1340716" y="5578637"/>
            <a:ext cx="9784627" cy="923809"/>
            <a:chOff x="1340716" y="5578637"/>
            <a:chExt cx="9784627" cy="923809"/>
          </a:xfrm>
        </p:grpSpPr>
        <p:pic>
          <p:nvPicPr>
            <p:cNvPr id="15" name="그림 1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489143" y="5578637"/>
              <a:ext cx="636200" cy="636200"/>
            </a:xfrm>
            <a:prstGeom prst="rect">
              <a:avLst/>
            </a:prstGeom>
          </p:spPr>
        </p:pic>
        <p:pic>
          <p:nvPicPr>
            <p:cNvPr id="16" name="그림 1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67507" y="6108701"/>
              <a:ext cx="306845" cy="306845"/>
            </a:xfrm>
            <a:prstGeom prst="rect">
              <a:avLst/>
            </a:prstGeom>
          </p:spPr>
        </p:pic>
        <p:pic>
          <p:nvPicPr>
            <p:cNvPr id="18" name="그림 1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98736" y="5916614"/>
              <a:ext cx="409527" cy="409527"/>
            </a:xfrm>
            <a:prstGeom prst="rect">
              <a:avLst/>
            </a:prstGeom>
          </p:spPr>
        </p:pic>
        <p:pic>
          <p:nvPicPr>
            <p:cNvPr id="19" name="그림 1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07604" y="5916614"/>
              <a:ext cx="384174" cy="384174"/>
            </a:xfrm>
            <a:prstGeom prst="rect">
              <a:avLst/>
            </a:prstGeom>
          </p:spPr>
        </p:pic>
        <p:pic>
          <p:nvPicPr>
            <p:cNvPr id="20" name="그림 19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46989" y="5638799"/>
              <a:ext cx="676275" cy="676275"/>
            </a:xfrm>
            <a:prstGeom prst="rect">
              <a:avLst/>
            </a:prstGeom>
          </p:spPr>
        </p:pic>
        <p:pic>
          <p:nvPicPr>
            <p:cNvPr id="17" name="그림 16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56813" y="5724377"/>
              <a:ext cx="599454" cy="599454"/>
            </a:xfrm>
            <a:prstGeom prst="rect">
              <a:avLst/>
            </a:prstGeom>
          </p:spPr>
        </p:pic>
        <p:pic>
          <p:nvPicPr>
            <p:cNvPr id="21" name="그림 20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55281" y="6207872"/>
              <a:ext cx="294574" cy="294574"/>
            </a:xfrm>
            <a:prstGeom prst="rect">
              <a:avLst/>
            </a:prstGeom>
          </p:spPr>
        </p:pic>
        <p:pic>
          <p:nvPicPr>
            <p:cNvPr id="22" name="그림 21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40716" y="6044293"/>
              <a:ext cx="365252" cy="365252"/>
            </a:xfrm>
            <a:prstGeom prst="rect">
              <a:avLst/>
            </a:prstGeom>
          </p:spPr>
        </p:pic>
      </p:grpSp>
      <p:sp>
        <p:nvSpPr>
          <p:cNvPr id="2" name="직사각형 1">
            <a:extLst>
              <a:ext uri="{FF2B5EF4-FFF2-40B4-BE49-F238E27FC236}">
                <a16:creationId xmlns:a16="http://schemas.microsoft.com/office/drawing/2014/main" id="{0E08FE2E-3A9A-4493-AE81-2F52ECDEC7FE}"/>
              </a:ext>
            </a:extLst>
          </p:cNvPr>
          <p:cNvSpPr/>
          <p:nvPr/>
        </p:nvSpPr>
        <p:spPr>
          <a:xfrm>
            <a:off x="1050287" y="1310759"/>
            <a:ext cx="34067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b="1" dirty="0"/>
              <a:t>윈도우에서 파이썬 설치하기</a:t>
            </a:r>
            <a:endParaRPr lang="ko-KR" altLang="en-US" dirty="0"/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EDEBC5BD-3A0C-4082-A7D7-9A6F94B49997}"/>
              </a:ext>
            </a:extLst>
          </p:cNvPr>
          <p:cNvSpPr/>
          <p:nvPr/>
        </p:nvSpPr>
        <p:spPr>
          <a:xfrm>
            <a:off x="1340716" y="1935978"/>
            <a:ext cx="6096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ko-KR" sz="1500" b="1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1.</a:t>
            </a:r>
            <a:r>
              <a:rPr lang="ko-KR" altLang="en-US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 우선 파이썬 공식 홈페이지의 다운로드 페이지</a:t>
            </a:r>
            <a:r>
              <a:rPr lang="en-US" altLang="ko-KR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(</a:t>
            </a:r>
            <a:r>
              <a:rPr lang="en-US" altLang="ko-KR" sz="1500" dirty="0">
                <a:latin typeface="서울남산체 B" panose="02020603020101020101" pitchFamily="18" charset="-127"/>
                <a:ea typeface="서울남산체 B" panose="02020603020101020101" pitchFamily="18" charset="-127"/>
                <a:hlinkClick r:id="rId10"/>
              </a:rPr>
              <a:t>http://www.python.org/downloads</a:t>
            </a:r>
            <a:r>
              <a:rPr lang="en-US" altLang="ko-KR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)</a:t>
            </a:r>
            <a:r>
              <a:rPr lang="ko-KR" altLang="en-US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에서 윈도우용 파이썬 언어 패키지를 다운로드한다</a:t>
            </a:r>
            <a:r>
              <a:rPr lang="en-US" altLang="ko-KR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. </a:t>
            </a:r>
            <a:r>
              <a:rPr lang="ko-KR" altLang="en-US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다음 화면에서 </a:t>
            </a:r>
            <a:r>
              <a:rPr lang="en-US" altLang="ko-KR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Python 3.x</a:t>
            </a:r>
            <a:r>
              <a:rPr lang="ko-KR" altLang="en-US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로 시작하는 버전 중 가장 최근의 윈도우 </a:t>
            </a:r>
            <a:r>
              <a:rPr lang="ko-KR" altLang="en-US" sz="1500" dirty="0" err="1">
                <a:latin typeface="서울남산체 B" panose="02020603020101020101" pitchFamily="18" charset="-127"/>
                <a:ea typeface="서울남산체 B" panose="02020603020101020101" pitchFamily="18" charset="-127"/>
              </a:rPr>
              <a:t>인스톨러를</a:t>
            </a:r>
            <a:r>
              <a:rPr lang="ko-KR" altLang="en-US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 다운로드하도록 한다</a:t>
            </a:r>
            <a:r>
              <a:rPr lang="en-US" altLang="ko-KR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.</a:t>
            </a:r>
            <a:endParaRPr lang="ko-KR" altLang="en-US" sz="1500" dirty="0"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2712371F-1678-474F-B37A-AB88BD90ED71}"/>
              </a:ext>
            </a:extLst>
          </p:cNvPr>
          <p:cNvSpPr/>
          <p:nvPr/>
        </p:nvSpPr>
        <p:spPr>
          <a:xfrm>
            <a:off x="1340716" y="3266366"/>
            <a:ext cx="6096000" cy="32316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ko-KR" sz="1500" b="1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2.</a:t>
            </a:r>
            <a:r>
              <a:rPr lang="ko-KR" altLang="en-US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 </a:t>
            </a:r>
            <a:r>
              <a:rPr lang="ko-KR" altLang="en-US" sz="1500" dirty="0" err="1">
                <a:latin typeface="서울남산체 B" panose="02020603020101020101" pitchFamily="18" charset="-127"/>
                <a:ea typeface="서울남산체 B" panose="02020603020101020101" pitchFamily="18" charset="-127"/>
              </a:rPr>
              <a:t>인스톨러를</a:t>
            </a:r>
            <a:r>
              <a:rPr lang="ko-KR" altLang="en-US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 실행한 후에 </a:t>
            </a:r>
            <a:r>
              <a:rPr lang="en-US" altLang="ko-KR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"Install Now"</a:t>
            </a:r>
            <a:r>
              <a:rPr lang="ko-KR" altLang="en-US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를 선택하면 바로 설치가 진행된다</a:t>
            </a:r>
            <a:r>
              <a:rPr lang="en-US" altLang="ko-KR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.</a:t>
            </a:r>
            <a:endParaRPr lang="ko-KR" altLang="en-US" sz="1500" dirty="0"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962F382C-7ED0-4363-93FC-5EBAC9FE4151}"/>
              </a:ext>
            </a:extLst>
          </p:cNvPr>
          <p:cNvSpPr/>
          <p:nvPr/>
        </p:nvSpPr>
        <p:spPr>
          <a:xfrm>
            <a:off x="1359766" y="3921449"/>
            <a:ext cx="6257472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500" b="1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3.</a:t>
            </a:r>
            <a:r>
              <a:rPr lang="ko-KR" altLang="en-US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 설치가 완료되면 </a:t>
            </a:r>
            <a:r>
              <a:rPr lang="en-US" altLang="ko-KR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[close]</a:t>
            </a:r>
            <a:r>
              <a:rPr lang="ko-KR" altLang="en-US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를 클릭하여 종료한다</a:t>
            </a:r>
            <a:r>
              <a:rPr lang="en-US" altLang="ko-KR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.</a:t>
            </a:r>
          </a:p>
          <a:p>
            <a:r>
              <a:rPr lang="ko-KR" altLang="en-US" sz="1500" dirty="0" err="1">
                <a:latin typeface="서울남산체 B" panose="02020603020101020101" pitchFamily="18" charset="-127"/>
                <a:ea typeface="서울남산체 B" panose="02020603020101020101" pitchFamily="18" charset="-127"/>
              </a:rPr>
              <a:t>파이썬이</a:t>
            </a:r>
            <a:r>
              <a:rPr lang="ko-KR" altLang="en-US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 정상적으로 설치되었다면 오른쪽 그림과 같이 프로그램 메뉴에서 확인할 수 있을 것이다</a:t>
            </a:r>
            <a:r>
              <a:rPr lang="en-US" altLang="ko-KR" sz="15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.</a:t>
            </a:r>
            <a:endParaRPr lang="en-US" altLang="ko-KR" sz="1500" dirty="0">
              <a:effectLst/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</p:txBody>
      </p:sp>
      <p:pic>
        <p:nvPicPr>
          <p:cNvPr id="12" name="그림 11" descr="스크린샷이(가) 표시된 사진&#10;&#10;자동 생성된 설명">
            <a:extLst>
              <a:ext uri="{FF2B5EF4-FFF2-40B4-BE49-F238E27FC236}">
                <a16:creationId xmlns:a16="http://schemas.microsoft.com/office/drawing/2014/main" id="{37FB8F3E-4333-4009-9316-F7598A681CE9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0114" y="3921449"/>
            <a:ext cx="2362200" cy="1809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67413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2EB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740228" y="856343"/>
            <a:ext cx="10813143" cy="525235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14" name="자유형 13"/>
          <p:cNvSpPr/>
          <p:nvPr/>
        </p:nvSpPr>
        <p:spPr>
          <a:xfrm>
            <a:off x="483052" y="6112329"/>
            <a:ext cx="11223172" cy="644072"/>
          </a:xfrm>
          <a:custGeom>
            <a:avLst/>
            <a:gdLst>
              <a:gd name="connsiteX0" fmla="*/ 1444735 w 11223172"/>
              <a:gd name="connsiteY0" fmla="*/ 572861 h 726623"/>
              <a:gd name="connsiteX1" fmla="*/ 1444735 w 11223172"/>
              <a:gd name="connsiteY1" fmla="*/ 572862 h 726623"/>
              <a:gd name="connsiteX2" fmla="*/ 1444735 w 11223172"/>
              <a:gd name="connsiteY2" fmla="*/ 572862 h 726623"/>
              <a:gd name="connsiteX3" fmla="*/ 495300 w 11223172"/>
              <a:gd name="connsiteY3" fmla="*/ 318406 h 726623"/>
              <a:gd name="connsiteX4" fmla="*/ 495301 w 11223172"/>
              <a:gd name="connsiteY4" fmla="*/ 318407 h 726623"/>
              <a:gd name="connsiteX5" fmla="*/ 495300 w 11223172"/>
              <a:gd name="connsiteY5" fmla="*/ 318407 h 726623"/>
              <a:gd name="connsiteX6" fmla="*/ 0 w 11223172"/>
              <a:gd name="connsiteY6" fmla="*/ 106135 h 726623"/>
              <a:gd name="connsiteX7" fmla="*/ 0 w 11223172"/>
              <a:gd name="connsiteY7" fmla="*/ 106136 h 726623"/>
              <a:gd name="connsiteX8" fmla="*/ 0 w 11223172"/>
              <a:gd name="connsiteY8" fmla="*/ 106136 h 726623"/>
              <a:gd name="connsiteX9" fmla="*/ 106136 w 11223172"/>
              <a:gd name="connsiteY9" fmla="*/ 0 h 726623"/>
              <a:gd name="connsiteX10" fmla="*/ 11117036 w 11223172"/>
              <a:gd name="connsiteY10" fmla="*/ 0 h 726623"/>
              <a:gd name="connsiteX11" fmla="*/ 11223172 w 11223172"/>
              <a:gd name="connsiteY11" fmla="*/ 106136 h 726623"/>
              <a:gd name="connsiteX12" fmla="*/ 11223171 w 11223172"/>
              <a:gd name="connsiteY12" fmla="*/ 106136 h 726623"/>
              <a:gd name="connsiteX13" fmla="*/ 11117035 w 11223172"/>
              <a:gd name="connsiteY13" fmla="*/ 212272 h 726623"/>
              <a:gd name="connsiteX14" fmla="*/ 10361170 w 11223172"/>
              <a:gd name="connsiteY14" fmla="*/ 212272 h 726623"/>
              <a:gd name="connsiteX15" fmla="*/ 10402478 w 11223172"/>
              <a:gd name="connsiteY15" fmla="*/ 220612 h 726623"/>
              <a:gd name="connsiteX16" fmla="*/ 10467301 w 11223172"/>
              <a:gd name="connsiteY16" fmla="*/ 318407 h 726623"/>
              <a:gd name="connsiteX17" fmla="*/ 10467300 w 11223172"/>
              <a:gd name="connsiteY17" fmla="*/ 318407 h 726623"/>
              <a:gd name="connsiteX18" fmla="*/ 10361164 w 11223172"/>
              <a:gd name="connsiteY18" fmla="*/ 424543 h 726623"/>
              <a:gd name="connsiteX19" fmla="*/ 9129930 w 11223172"/>
              <a:gd name="connsiteY19" fmla="*/ 424543 h 726623"/>
              <a:gd name="connsiteX20" fmla="*/ 9162826 w 11223172"/>
              <a:gd name="connsiteY20" fmla="*/ 431185 h 726623"/>
              <a:gd name="connsiteX21" fmla="*/ 9256736 w 11223172"/>
              <a:gd name="connsiteY21" fmla="*/ 572862 h 726623"/>
              <a:gd name="connsiteX22" fmla="*/ 9256735 w 11223172"/>
              <a:gd name="connsiteY22" fmla="*/ 572862 h 726623"/>
              <a:gd name="connsiteX23" fmla="*/ 9102974 w 11223172"/>
              <a:gd name="connsiteY23" fmla="*/ 726623 h 726623"/>
              <a:gd name="connsiteX24" fmla="*/ 1598496 w 11223172"/>
              <a:gd name="connsiteY24" fmla="*/ 726622 h 726623"/>
              <a:gd name="connsiteX25" fmla="*/ 1456818 w 11223172"/>
              <a:gd name="connsiteY25" fmla="*/ 632712 h 726623"/>
              <a:gd name="connsiteX26" fmla="*/ 1444735 w 11223172"/>
              <a:gd name="connsiteY26" fmla="*/ 572862 h 726623"/>
              <a:gd name="connsiteX27" fmla="*/ 1456818 w 11223172"/>
              <a:gd name="connsiteY27" fmla="*/ 513011 h 726623"/>
              <a:gd name="connsiteX28" fmla="*/ 1538645 w 11223172"/>
              <a:gd name="connsiteY28" fmla="*/ 431185 h 726623"/>
              <a:gd name="connsiteX29" fmla="*/ 1571545 w 11223172"/>
              <a:gd name="connsiteY29" fmla="*/ 424542 h 726623"/>
              <a:gd name="connsiteX30" fmla="*/ 601436 w 11223172"/>
              <a:gd name="connsiteY30" fmla="*/ 424542 h 726623"/>
              <a:gd name="connsiteX31" fmla="*/ 503641 w 11223172"/>
              <a:gd name="connsiteY31" fmla="*/ 359719 h 726623"/>
              <a:gd name="connsiteX32" fmla="*/ 495301 w 11223172"/>
              <a:gd name="connsiteY32" fmla="*/ 318407 h 726623"/>
              <a:gd name="connsiteX33" fmla="*/ 503641 w 11223172"/>
              <a:gd name="connsiteY33" fmla="*/ 277094 h 726623"/>
              <a:gd name="connsiteX34" fmla="*/ 560123 w 11223172"/>
              <a:gd name="connsiteY34" fmla="*/ 220612 h 726623"/>
              <a:gd name="connsiteX35" fmla="*/ 601436 w 11223172"/>
              <a:gd name="connsiteY35" fmla="*/ 212271 h 726623"/>
              <a:gd name="connsiteX36" fmla="*/ 106136 w 11223172"/>
              <a:gd name="connsiteY36" fmla="*/ 212271 h 726623"/>
              <a:gd name="connsiteX37" fmla="*/ 8341 w 11223172"/>
              <a:gd name="connsiteY37" fmla="*/ 147448 h 726623"/>
              <a:gd name="connsiteX38" fmla="*/ 0 w 11223172"/>
              <a:gd name="connsiteY38" fmla="*/ 106136 h 726623"/>
              <a:gd name="connsiteX39" fmla="*/ 8341 w 11223172"/>
              <a:gd name="connsiteY39" fmla="*/ 64823 h 726623"/>
              <a:gd name="connsiteX40" fmla="*/ 106136 w 11223172"/>
              <a:gd name="connsiteY40" fmla="*/ 0 h 7266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11223172" h="726623">
                <a:moveTo>
                  <a:pt x="1444735" y="572861"/>
                </a:moveTo>
                <a:lnTo>
                  <a:pt x="1444735" y="572862"/>
                </a:lnTo>
                <a:lnTo>
                  <a:pt x="1444735" y="572862"/>
                </a:lnTo>
                <a:close/>
                <a:moveTo>
                  <a:pt x="495300" y="318406"/>
                </a:moveTo>
                <a:lnTo>
                  <a:pt x="495301" y="318407"/>
                </a:lnTo>
                <a:lnTo>
                  <a:pt x="495300" y="318407"/>
                </a:lnTo>
                <a:close/>
                <a:moveTo>
                  <a:pt x="0" y="106135"/>
                </a:moveTo>
                <a:lnTo>
                  <a:pt x="0" y="106136"/>
                </a:lnTo>
                <a:lnTo>
                  <a:pt x="0" y="106136"/>
                </a:lnTo>
                <a:close/>
                <a:moveTo>
                  <a:pt x="106136" y="0"/>
                </a:moveTo>
                <a:lnTo>
                  <a:pt x="11117036" y="0"/>
                </a:lnTo>
                <a:cubicBezTo>
                  <a:pt x="11175653" y="0"/>
                  <a:pt x="11223172" y="47519"/>
                  <a:pt x="11223172" y="106136"/>
                </a:cubicBezTo>
                <a:lnTo>
                  <a:pt x="11223171" y="106136"/>
                </a:lnTo>
                <a:cubicBezTo>
                  <a:pt x="11223171" y="164753"/>
                  <a:pt x="11175652" y="212272"/>
                  <a:pt x="11117035" y="212272"/>
                </a:cubicBezTo>
                <a:lnTo>
                  <a:pt x="10361170" y="212272"/>
                </a:lnTo>
                <a:lnTo>
                  <a:pt x="10402478" y="220612"/>
                </a:lnTo>
                <a:cubicBezTo>
                  <a:pt x="10440572" y="236724"/>
                  <a:pt x="10467301" y="274445"/>
                  <a:pt x="10467301" y="318407"/>
                </a:cubicBezTo>
                <a:lnTo>
                  <a:pt x="10467300" y="318407"/>
                </a:lnTo>
                <a:cubicBezTo>
                  <a:pt x="10467300" y="377024"/>
                  <a:pt x="10419781" y="424543"/>
                  <a:pt x="10361164" y="424543"/>
                </a:cubicBezTo>
                <a:lnTo>
                  <a:pt x="9129930" y="424543"/>
                </a:lnTo>
                <a:lnTo>
                  <a:pt x="9162826" y="431185"/>
                </a:lnTo>
                <a:cubicBezTo>
                  <a:pt x="9218013" y="454527"/>
                  <a:pt x="9256736" y="509172"/>
                  <a:pt x="9256736" y="572862"/>
                </a:cubicBezTo>
                <a:lnTo>
                  <a:pt x="9256735" y="572862"/>
                </a:lnTo>
                <a:cubicBezTo>
                  <a:pt x="9256735" y="657782"/>
                  <a:pt x="9187894" y="726623"/>
                  <a:pt x="9102974" y="726623"/>
                </a:cubicBezTo>
                <a:lnTo>
                  <a:pt x="1598496" y="726622"/>
                </a:lnTo>
                <a:cubicBezTo>
                  <a:pt x="1534806" y="726622"/>
                  <a:pt x="1480161" y="687899"/>
                  <a:pt x="1456818" y="632712"/>
                </a:cubicBezTo>
                <a:lnTo>
                  <a:pt x="1444735" y="572862"/>
                </a:lnTo>
                <a:lnTo>
                  <a:pt x="1456818" y="513011"/>
                </a:lnTo>
                <a:cubicBezTo>
                  <a:pt x="1472380" y="476220"/>
                  <a:pt x="1501854" y="446746"/>
                  <a:pt x="1538645" y="431185"/>
                </a:cubicBezTo>
                <a:lnTo>
                  <a:pt x="1571545" y="424542"/>
                </a:lnTo>
                <a:lnTo>
                  <a:pt x="601436" y="424542"/>
                </a:lnTo>
                <a:cubicBezTo>
                  <a:pt x="557474" y="424542"/>
                  <a:pt x="519753" y="397813"/>
                  <a:pt x="503641" y="359719"/>
                </a:cubicBezTo>
                <a:lnTo>
                  <a:pt x="495301" y="318407"/>
                </a:lnTo>
                <a:lnTo>
                  <a:pt x="503641" y="277094"/>
                </a:lnTo>
                <a:cubicBezTo>
                  <a:pt x="514383" y="251699"/>
                  <a:pt x="534728" y="231354"/>
                  <a:pt x="560123" y="220612"/>
                </a:cubicBezTo>
                <a:lnTo>
                  <a:pt x="601436" y="212271"/>
                </a:lnTo>
                <a:lnTo>
                  <a:pt x="106136" y="212271"/>
                </a:lnTo>
                <a:cubicBezTo>
                  <a:pt x="62174" y="212271"/>
                  <a:pt x="24453" y="185542"/>
                  <a:pt x="8341" y="147448"/>
                </a:cubicBezTo>
                <a:lnTo>
                  <a:pt x="0" y="106136"/>
                </a:lnTo>
                <a:lnTo>
                  <a:pt x="8341" y="64823"/>
                </a:lnTo>
                <a:cubicBezTo>
                  <a:pt x="24453" y="26730"/>
                  <a:pt x="62174" y="0"/>
                  <a:pt x="106136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1425988" y="137833"/>
            <a:ext cx="6172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서울남산체 B" panose="02020603020101020101" pitchFamily="18" charset="-127"/>
                <a:ea typeface="서울남산체 B" panose="02020603020101020101" pitchFamily="18" charset="-127"/>
                <a:cs typeface="+mn-cs"/>
              </a:rPr>
              <a:t>파이썬 둘러보기</a:t>
            </a:r>
            <a:endParaRPr kumimoji="0" lang="en-US" altLang="ko-KR" sz="3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서울남산체 B" panose="02020603020101020101" pitchFamily="18" charset="-127"/>
              <a:ea typeface="서울남산체 B" panose="02020603020101020101" pitchFamily="18" charset="-127"/>
              <a:cs typeface="+mn-cs"/>
            </a:endParaRPr>
          </a:p>
        </p:txBody>
      </p:sp>
      <p:sp>
        <p:nvSpPr>
          <p:cNvPr id="10" name="타원 9"/>
          <p:cNvSpPr/>
          <p:nvPr/>
        </p:nvSpPr>
        <p:spPr>
          <a:xfrm>
            <a:off x="762301" y="171792"/>
            <a:ext cx="578415" cy="578415"/>
          </a:xfrm>
          <a:prstGeom prst="ellipse">
            <a:avLst/>
          </a:prstGeom>
          <a:solidFill>
            <a:srgbClr val="5097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7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PAGE</a:t>
            </a:r>
            <a:r>
              <a:rPr kumimoji="0" lang="en-US" altLang="ko-KR" sz="105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06</a:t>
            </a:r>
            <a:endParaRPr kumimoji="0" lang="ko-KR" altLang="en-US" sz="105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11" name="타원 10"/>
          <p:cNvSpPr/>
          <p:nvPr/>
        </p:nvSpPr>
        <p:spPr>
          <a:xfrm>
            <a:off x="1023287" y="232753"/>
            <a:ext cx="54000" cy="54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cxnSp>
        <p:nvCxnSpPr>
          <p:cNvPr id="13" name="직선 연결선 12"/>
          <p:cNvCxnSpPr/>
          <p:nvPr/>
        </p:nvCxnSpPr>
        <p:spPr>
          <a:xfrm>
            <a:off x="1042337" y="0"/>
            <a:ext cx="0" cy="259753"/>
          </a:xfrm>
          <a:prstGeom prst="line">
            <a:avLst/>
          </a:prstGeom>
          <a:ln>
            <a:gradFill>
              <a:gsLst>
                <a:gs pos="68000">
                  <a:schemeClr val="accent1">
                    <a:lumMod val="5000"/>
                    <a:lumOff val="95000"/>
                  </a:schemeClr>
                </a:gs>
                <a:gs pos="67000">
                  <a:srgbClr val="5097CF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그룹 22"/>
          <p:cNvGrpSpPr/>
          <p:nvPr/>
        </p:nvGrpSpPr>
        <p:grpSpPr>
          <a:xfrm>
            <a:off x="1340716" y="5578637"/>
            <a:ext cx="9784627" cy="923809"/>
            <a:chOff x="1340716" y="5578637"/>
            <a:chExt cx="9784627" cy="923809"/>
          </a:xfrm>
        </p:grpSpPr>
        <p:pic>
          <p:nvPicPr>
            <p:cNvPr id="15" name="그림 1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489143" y="5578637"/>
              <a:ext cx="636200" cy="636200"/>
            </a:xfrm>
            <a:prstGeom prst="rect">
              <a:avLst/>
            </a:prstGeom>
          </p:spPr>
        </p:pic>
        <p:pic>
          <p:nvPicPr>
            <p:cNvPr id="16" name="그림 1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67507" y="6108701"/>
              <a:ext cx="306845" cy="306845"/>
            </a:xfrm>
            <a:prstGeom prst="rect">
              <a:avLst/>
            </a:prstGeom>
          </p:spPr>
        </p:pic>
        <p:pic>
          <p:nvPicPr>
            <p:cNvPr id="18" name="그림 1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98736" y="5916614"/>
              <a:ext cx="409527" cy="409527"/>
            </a:xfrm>
            <a:prstGeom prst="rect">
              <a:avLst/>
            </a:prstGeom>
          </p:spPr>
        </p:pic>
        <p:pic>
          <p:nvPicPr>
            <p:cNvPr id="19" name="그림 1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07604" y="5916614"/>
              <a:ext cx="384174" cy="384174"/>
            </a:xfrm>
            <a:prstGeom prst="rect">
              <a:avLst/>
            </a:prstGeom>
          </p:spPr>
        </p:pic>
        <p:pic>
          <p:nvPicPr>
            <p:cNvPr id="20" name="그림 19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46989" y="5638799"/>
              <a:ext cx="676275" cy="676275"/>
            </a:xfrm>
            <a:prstGeom prst="rect">
              <a:avLst/>
            </a:prstGeom>
          </p:spPr>
        </p:pic>
        <p:pic>
          <p:nvPicPr>
            <p:cNvPr id="17" name="그림 16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56813" y="5724377"/>
              <a:ext cx="599454" cy="599454"/>
            </a:xfrm>
            <a:prstGeom prst="rect">
              <a:avLst/>
            </a:prstGeom>
          </p:spPr>
        </p:pic>
        <p:pic>
          <p:nvPicPr>
            <p:cNvPr id="21" name="그림 20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55281" y="6207872"/>
              <a:ext cx="294574" cy="294574"/>
            </a:xfrm>
            <a:prstGeom prst="rect">
              <a:avLst/>
            </a:prstGeom>
          </p:spPr>
        </p:pic>
        <p:pic>
          <p:nvPicPr>
            <p:cNvPr id="22" name="그림 21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40716" y="6044293"/>
              <a:ext cx="365252" cy="365252"/>
            </a:xfrm>
            <a:prstGeom prst="rect">
              <a:avLst/>
            </a:prstGeom>
          </p:spPr>
        </p:pic>
      </p:grpSp>
      <p:pic>
        <p:nvPicPr>
          <p:cNvPr id="2" name="그림 1">
            <a:extLst>
              <a:ext uri="{FF2B5EF4-FFF2-40B4-BE49-F238E27FC236}">
                <a16:creationId xmlns:a16="http://schemas.microsoft.com/office/drawing/2014/main" id="{47A02D71-DAE2-41BF-9288-B79C0CC9DDE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050287" y="1082815"/>
            <a:ext cx="5885714" cy="695238"/>
          </a:xfrm>
          <a:prstGeom prst="rect">
            <a:avLst/>
          </a:prstGeom>
        </p:spPr>
      </p:pic>
      <p:sp>
        <p:nvSpPr>
          <p:cNvPr id="3" name="직사각형 2">
            <a:extLst>
              <a:ext uri="{FF2B5EF4-FFF2-40B4-BE49-F238E27FC236}">
                <a16:creationId xmlns:a16="http://schemas.microsoft.com/office/drawing/2014/main" id="{22BB221A-1F2A-453B-8F54-9001620E6959}"/>
              </a:ext>
            </a:extLst>
          </p:cNvPr>
          <p:cNvSpPr/>
          <p:nvPr/>
        </p:nvSpPr>
        <p:spPr>
          <a:xfrm>
            <a:off x="1042337" y="1873441"/>
            <a:ext cx="3560590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↑위와 같은 것을 대화형 인터프리터라고 한다</a:t>
            </a:r>
            <a:r>
              <a:rPr lang="en-US" altLang="ko-KR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.</a:t>
            </a:r>
            <a:endParaRPr lang="ko-KR" altLang="en-US" sz="1400" dirty="0"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91462656-4822-4201-9892-59E296B92453}"/>
              </a:ext>
            </a:extLst>
          </p:cNvPr>
          <p:cNvSpPr/>
          <p:nvPr/>
        </p:nvSpPr>
        <p:spPr>
          <a:xfrm>
            <a:off x="4905036" y="1873441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ko-KR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※ </a:t>
            </a:r>
            <a:r>
              <a:rPr lang="ko-KR" altLang="en-US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대화형 인터프리터는 파이썬 쉘</a:t>
            </a:r>
            <a:r>
              <a:rPr lang="en-US" altLang="ko-KR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(Python shell)</a:t>
            </a:r>
            <a:r>
              <a:rPr lang="ko-KR" altLang="en-US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이라고도 한다</a:t>
            </a:r>
            <a:r>
              <a:rPr lang="en-US" altLang="ko-KR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. 3</a:t>
            </a:r>
            <a:r>
              <a:rPr lang="ko-KR" altLang="en-US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개의 꺾은 괄호</a:t>
            </a:r>
            <a:r>
              <a:rPr lang="en-US" altLang="ko-KR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(&gt;&gt;&gt;)</a:t>
            </a:r>
            <a:r>
              <a:rPr lang="ko-KR" altLang="en-US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는 프롬프트</a:t>
            </a:r>
            <a:r>
              <a:rPr lang="en-US" altLang="ko-KR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(prompt)</a:t>
            </a:r>
            <a:r>
              <a:rPr lang="ko-KR" altLang="en-US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라고 한다</a:t>
            </a:r>
            <a:r>
              <a:rPr lang="en-US" altLang="ko-KR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.</a:t>
            </a:r>
            <a:endParaRPr lang="ko-KR" altLang="en-US" sz="1400" dirty="0"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5D090A51-A76B-493F-A5E1-6BE5DF7BE4DA}"/>
              </a:ext>
            </a:extLst>
          </p:cNvPr>
          <p:cNvSpPr/>
          <p:nvPr/>
        </p:nvSpPr>
        <p:spPr>
          <a:xfrm>
            <a:off x="4905036" y="2405833"/>
            <a:ext cx="6096000" cy="52322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ko-KR" altLang="en-US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대화형 인터프리터를 종료할 때는 </a:t>
            </a:r>
            <a:r>
              <a:rPr lang="en-US" altLang="ko-KR" sz="1400" dirty="0" err="1">
                <a:latin typeface="서울남산체 B" panose="02020603020101020101" pitchFamily="18" charset="-127"/>
                <a:ea typeface="서울남산체 B" panose="02020603020101020101" pitchFamily="18" charset="-127"/>
              </a:rPr>
              <a:t>Ctrl+Z</a:t>
            </a:r>
            <a:r>
              <a:rPr lang="en-US" altLang="ko-KR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 </a:t>
            </a:r>
            <a:r>
              <a:rPr lang="ko-KR" altLang="en-US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를 누른다 </a:t>
            </a:r>
            <a:r>
              <a:rPr lang="en-US" altLang="ko-KR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(</a:t>
            </a:r>
            <a:r>
              <a:rPr lang="ko-KR" altLang="en-US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유닉스 계열에서는 </a:t>
            </a:r>
            <a:r>
              <a:rPr lang="en-US" altLang="ko-KR" sz="1400" dirty="0" err="1">
                <a:latin typeface="서울남산체 B" panose="02020603020101020101" pitchFamily="18" charset="-127"/>
                <a:ea typeface="서울남산체 B" panose="02020603020101020101" pitchFamily="18" charset="-127"/>
              </a:rPr>
              <a:t>Ctrl+D</a:t>
            </a:r>
            <a:r>
              <a:rPr lang="en-US" altLang="ko-KR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). </a:t>
            </a:r>
            <a:r>
              <a:rPr lang="ko-KR" altLang="en-US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또는 다음의 예와 같이 </a:t>
            </a:r>
            <a:r>
              <a:rPr lang="en-US" altLang="ko-KR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sys </a:t>
            </a:r>
            <a:r>
              <a:rPr lang="ko-KR" altLang="en-US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모듈을 사용하여 종료할 수도 있다</a:t>
            </a:r>
            <a:r>
              <a:rPr lang="en-US" altLang="ko-KR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.</a:t>
            </a:r>
            <a:endParaRPr lang="ko-KR" altLang="en-US" sz="1400" dirty="0"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BF29242B-A77E-403B-B76E-97974F8D4FA2}"/>
              </a:ext>
            </a:extLst>
          </p:cNvPr>
          <p:cNvSpPr/>
          <p:nvPr/>
        </p:nvSpPr>
        <p:spPr>
          <a:xfrm>
            <a:off x="985383" y="3175786"/>
            <a:ext cx="100700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600" b="1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더하기</a:t>
            </a:r>
          </a:p>
        </p:txBody>
      </p:sp>
      <p:pic>
        <p:nvPicPr>
          <p:cNvPr id="12" name="그림 11">
            <a:extLst>
              <a:ext uri="{FF2B5EF4-FFF2-40B4-BE49-F238E27FC236}">
                <a16:creationId xmlns:a16="http://schemas.microsoft.com/office/drawing/2014/main" id="{2A1E3834-005C-4F2D-8468-9AD45BA99FF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243967" y="3269501"/>
            <a:ext cx="1333333" cy="419048"/>
          </a:xfrm>
          <a:prstGeom prst="rect">
            <a:avLst/>
          </a:prstGeom>
        </p:spPr>
      </p:pic>
      <p:sp>
        <p:nvSpPr>
          <p:cNvPr id="24" name="직사각형 23">
            <a:extLst>
              <a:ext uri="{FF2B5EF4-FFF2-40B4-BE49-F238E27FC236}">
                <a16:creationId xmlns:a16="http://schemas.microsoft.com/office/drawing/2014/main" id="{13CC69C6-7F8C-4FDF-8C08-EC69FF8CC3FD}"/>
              </a:ext>
            </a:extLst>
          </p:cNvPr>
          <p:cNvSpPr/>
          <p:nvPr/>
        </p:nvSpPr>
        <p:spPr>
          <a:xfrm>
            <a:off x="985530" y="4499907"/>
            <a:ext cx="215636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600" b="1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나눗셈</a:t>
            </a:r>
            <a:r>
              <a:rPr lang="en-US" altLang="ko-KR" sz="1600" b="1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(/)</a:t>
            </a:r>
            <a:r>
              <a:rPr lang="ko-KR" altLang="en-US" sz="1600" b="1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과 곱셈</a:t>
            </a:r>
            <a:r>
              <a:rPr lang="en-US" altLang="ko-KR" sz="1600" b="1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(*) </a:t>
            </a:r>
            <a:endParaRPr lang="ko-KR" altLang="en-US" sz="1600" b="1" dirty="0"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</p:txBody>
      </p:sp>
      <p:pic>
        <p:nvPicPr>
          <p:cNvPr id="25" name="그림 24">
            <a:extLst>
              <a:ext uri="{FF2B5EF4-FFF2-40B4-BE49-F238E27FC236}">
                <a16:creationId xmlns:a16="http://schemas.microsoft.com/office/drawing/2014/main" id="{54392817-BE7F-4A76-A467-DAD43E45A9C9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2247010" y="4991707"/>
            <a:ext cx="1800000" cy="866667"/>
          </a:xfrm>
          <a:prstGeom prst="rect">
            <a:avLst/>
          </a:prstGeom>
        </p:spPr>
      </p:pic>
      <p:sp>
        <p:nvSpPr>
          <p:cNvPr id="26" name="직사각형 25">
            <a:extLst>
              <a:ext uri="{FF2B5EF4-FFF2-40B4-BE49-F238E27FC236}">
                <a16:creationId xmlns:a16="http://schemas.microsoft.com/office/drawing/2014/main" id="{A09BA349-E27F-4BD4-A331-EF4B0801243C}"/>
              </a:ext>
            </a:extLst>
          </p:cNvPr>
          <p:cNvSpPr/>
          <p:nvPr/>
        </p:nvSpPr>
        <p:spPr>
          <a:xfrm>
            <a:off x="3827235" y="3175786"/>
            <a:ext cx="304282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600" b="1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변수에 숫자 대입하고 계산하기</a:t>
            </a:r>
          </a:p>
        </p:txBody>
      </p:sp>
      <p:pic>
        <p:nvPicPr>
          <p:cNvPr id="27" name="그림 26">
            <a:extLst>
              <a:ext uri="{FF2B5EF4-FFF2-40B4-BE49-F238E27FC236}">
                <a16:creationId xmlns:a16="http://schemas.microsoft.com/office/drawing/2014/main" id="{1BD6B36D-7B39-427D-A836-875D2E7883B2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6052361" y="3581673"/>
            <a:ext cx="1142857" cy="838095"/>
          </a:xfrm>
          <a:prstGeom prst="rect">
            <a:avLst/>
          </a:prstGeom>
        </p:spPr>
      </p:pic>
      <p:sp>
        <p:nvSpPr>
          <p:cNvPr id="28" name="직사각형 27">
            <a:extLst>
              <a:ext uri="{FF2B5EF4-FFF2-40B4-BE49-F238E27FC236}">
                <a16:creationId xmlns:a16="http://schemas.microsoft.com/office/drawing/2014/main" id="{350F11CB-6DC8-455E-941F-090AC5C379CB}"/>
              </a:ext>
            </a:extLst>
          </p:cNvPr>
          <p:cNvSpPr/>
          <p:nvPr/>
        </p:nvSpPr>
        <p:spPr>
          <a:xfrm>
            <a:off x="3813436" y="4505706"/>
            <a:ext cx="303320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600" b="1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변수에 문자 대입하고 출력하기</a:t>
            </a:r>
          </a:p>
        </p:txBody>
      </p:sp>
      <p:pic>
        <p:nvPicPr>
          <p:cNvPr id="29" name="그림 28">
            <a:extLst>
              <a:ext uri="{FF2B5EF4-FFF2-40B4-BE49-F238E27FC236}">
                <a16:creationId xmlns:a16="http://schemas.microsoft.com/office/drawing/2014/main" id="{150487FF-5D0A-493B-9AAF-6541AFE901B1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6035963" y="4959115"/>
            <a:ext cx="1714286" cy="666667"/>
          </a:xfrm>
          <a:prstGeom prst="rect">
            <a:avLst/>
          </a:prstGeom>
        </p:spPr>
      </p:pic>
      <p:sp>
        <p:nvSpPr>
          <p:cNvPr id="30" name="직사각형 29">
            <a:extLst>
              <a:ext uri="{FF2B5EF4-FFF2-40B4-BE49-F238E27FC236}">
                <a16:creationId xmlns:a16="http://schemas.microsoft.com/office/drawing/2014/main" id="{841A78BE-2FE0-45CE-B7D3-6ECE8D774B47}"/>
              </a:ext>
            </a:extLst>
          </p:cNvPr>
          <p:cNvSpPr/>
          <p:nvPr/>
        </p:nvSpPr>
        <p:spPr>
          <a:xfrm>
            <a:off x="7598188" y="3140471"/>
            <a:ext cx="120898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sz="1600" b="1" dirty="0" err="1">
                <a:latin typeface="서울남산체 B" panose="02020603020101020101" pitchFamily="18" charset="-127"/>
                <a:ea typeface="서울남산체 B" panose="02020603020101020101" pitchFamily="18" charset="-127"/>
              </a:rPr>
              <a:t>조건문</a:t>
            </a:r>
            <a:r>
              <a:rPr lang="ko-KR" altLang="en-US" sz="1600" b="1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 </a:t>
            </a:r>
            <a:r>
              <a:rPr lang="en-US" altLang="ko-KR" sz="1600" b="1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if</a:t>
            </a:r>
            <a:endParaRPr lang="ko-KR" altLang="en-US" sz="1600" b="1" dirty="0"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</p:txBody>
      </p:sp>
      <p:pic>
        <p:nvPicPr>
          <p:cNvPr id="31" name="그림 30">
            <a:extLst>
              <a:ext uri="{FF2B5EF4-FFF2-40B4-BE49-F238E27FC236}">
                <a16:creationId xmlns:a16="http://schemas.microsoft.com/office/drawing/2014/main" id="{DF35DA27-37A6-47F9-BACA-B8B84D5916CC}"/>
              </a:ext>
            </a:extLst>
          </p:cNvPr>
          <p:cNvPicPr>
            <a:picLocks noChangeAspect="1"/>
          </p:cNvPicPr>
          <p:nvPr/>
        </p:nvPicPr>
        <p:blipFill rotWithShape="1">
          <a:blip r:embed="rId15"/>
          <a:srcRect r="14843"/>
          <a:stretch/>
        </p:blipFill>
        <p:spPr>
          <a:xfrm>
            <a:off x="8147860" y="3514340"/>
            <a:ext cx="3033204" cy="1085714"/>
          </a:xfrm>
          <a:prstGeom prst="rect">
            <a:avLst/>
          </a:prstGeom>
        </p:spPr>
      </p:pic>
      <p:sp>
        <p:nvSpPr>
          <p:cNvPr id="32" name="직사각형 31">
            <a:extLst>
              <a:ext uri="{FF2B5EF4-FFF2-40B4-BE49-F238E27FC236}">
                <a16:creationId xmlns:a16="http://schemas.microsoft.com/office/drawing/2014/main" id="{8D4D4AA1-F3B2-4FF7-8958-F6598F18F3AF}"/>
              </a:ext>
            </a:extLst>
          </p:cNvPr>
          <p:cNvSpPr/>
          <p:nvPr/>
        </p:nvSpPr>
        <p:spPr>
          <a:xfrm>
            <a:off x="8031072" y="4647371"/>
            <a:ext cx="4368675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0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※ print</a:t>
            </a:r>
            <a:r>
              <a:rPr lang="ko-KR" altLang="en-US" sz="10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문 앞의 </a:t>
            </a:r>
            <a:r>
              <a:rPr lang="en-US" altLang="ko-KR" sz="10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'...'</a:t>
            </a:r>
            <a:r>
              <a:rPr lang="ko-KR" altLang="en-US" sz="10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은 아직 문장이 끝나지 않았음을 의미한다</a:t>
            </a:r>
            <a:r>
              <a:rPr lang="en-US" altLang="ko-KR" sz="10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.</a:t>
            </a:r>
            <a:endParaRPr lang="ko-KR" altLang="en-US" sz="1000" dirty="0"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</p:txBody>
      </p:sp>
      <p:sp>
        <p:nvSpPr>
          <p:cNvPr id="34" name="직사각형 33">
            <a:extLst>
              <a:ext uri="{FF2B5EF4-FFF2-40B4-BE49-F238E27FC236}">
                <a16:creationId xmlns:a16="http://schemas.microsoft.com/office/drawing/2014/main" id="{BE57AC90-EC82-43F0-9E31-3A55D4BCEFB2}"/>
              </a:ext>
            </a:extLst>
          </p:cNvPr>
          <p:cNvSpPr/>
          <p:nvPr/>
        </p:nvSpPr>
        <p:spPr>
          <a:xfrm>
            <a:off x="8050072" y="4959115"/>
            <a:ext cx="3398455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0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if a &gt; 1: </a:t>
            </a:r>
            <a:r>
              <a:rPr lang="ko-KR" altLang="en-US" sz="10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다음 문장은 </a:t>
            </a:r>
            <a:r>
              <a:rPr lang="en-US" altLang="ko-KR" sz="10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Tap </a:t>
            </a:r>
            <a:r>
              <a:rPr lang="ko-KR" altLang="en-US" sz="10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키 또는 </a:t>
            </a:r>
            <a:r>
              <a:rPr lang="en-US" altLang="ko-KR" sz="10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Spacebar </a:t>
            </a:r>
            <a:r>
              <a:rPr lang="ko-KR" altLang="en-US" sz="10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키 </a:t>
            </a:r>
            <a:r>
              <a:rPr lang="en-US" altLang="ko-KR" sz="10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4</a:t>
            </a:r>
            <a:r>
              <a:rPr lang="ko-KR" altLang="en-US" sz="10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개를 이용해 반드시 들여쓰기 한 후에 </a:t>
            </a:r>
            <a:r>
              <a:rPr lang="en-US" altLang="ko-KR" sz="10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print("a is greater than 1")</a:t>
            </a:r>
            <a:r>
              <a:rPr lang="ko-KR" altLang="en-US" sz="10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이라고 작성해야 한다</a:t>
            </a:r>
            <a:r>
              <a:rPr lang="en-US" altLang="ko-KR" sz="10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.</a:t>
            </a:r>
            <a:endParaRPr lang="ko-KR" altLang="en-US" sz="1000" dirty="0"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310064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2EB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740228" y="856343"/>
            <a:ext cx="10813143" cy="525235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14" name="자유형 13"/>
          <p:cNvSpPr/>
          <p:nvPr/>
        </p:nvSpPr>
        <p:spPr>
          <a:xfrm>
            <a:off x="483052" y="6112329"/>
            <a:ext cx="11223172" cy="644072"/>
          </a:xfrm>
          <a:custGeom>
            <a:avLst/>
            <a:gdLst>
              <a:gd name="connsiteX0" fmla="*/ 1444735 w 11223172"/>
              <a:gd name="connsiteY0" fmla="*/ 572861 h 726623"/>
              <a:gd name="connsiteX1" fmla="*/ 1444735 w 11223172"/>
              <a:gd name="connsiteY1" fmla="*/ 572862 h 726623"/>
              <a:gd name="connsiteX2" fmla="*/ 1444735 w 11223172"/>
              <a:gd name="connsiteY2" fmla="*/ 572862 h 726623"/>
              <a:gd name="connsiteX3" fmla="*/ 495300 w 11223172"/>
              <a:gd name="connsiteY3" fmla="*/ 318406 h 726623"/>
              <a:gd name="connsiteX4" fmla="*/ 495301 w 11223172"/>
              <a:gd name="connsiteY4" fmla="*/ 318407 h 726623"/>
              <a:gd name="connsiteX5" fmla="*/ 495300 w 11223172"/>
              <a:gd name="connsiteY5" fmla="*/ 318407 h 726623"/>
              <a:gd name="connsiteX6" fmla="*/ 0 w 11223172"/>
              <a:gd name="connsiteY6" fmla="*/ 106135 h 726623"/>
              <a:gd name="connsiteX7" fmla="*/ 0 w 11223172"/>
              <a:gd name="connsiteY7" fmla="*/ 106136 h 726623"/>
              <a:gd name="connsiteX8" fmla="*/ 0 w 11223172"/>
              <a:gd name="connsiteY8" fmla="*/ 106136 h 726623"/>
              <a:gd name="connsiteX9" fmla="*/ 106136 w 11223172"/>
              <a:gd name="connsiteY9" fmla="*/ 0 h 726623"/>
              <a:gd name="connsiteX10" fmla="*/ 11117036 w 11223172"/>
              <a:gd name="connsiteY10" fmla="*/ 0 h 726623"/>
              <a:gd name="connsiteX11" fmla="*/ 11223172 w 11223172"/>
              <a:gd name="connsiteY11" fmla="*/ 106136 h 726623"/>
              <a:gd name="connsiteX12" fmla="*/ 11223171 w 11223172"/>
              <a:gd name="connsiteY12" fmla="*/ 106136 h 726623"/>
              <a:gd name="connsiteX13" fmla="*/ 11117035 w 11223172"/>
              <a:gd name="connsiteY13" fmla="*/ 212272 h 726623"/>
              <a:gd name="connsiteX14" fmla="*/ 10361170 w 11223172"/>
              <a:gd name="connsiteY14" fmla="*/ 212272 h 726623"/>
              <a:gd name="connsiteX15" fmla="*/ 10402478 w 11223172"/>
              <a:gd name="connsiteY15" fmla="*/ 220612 h 726623"/>
              <a:gd name="connsiteX16" fmla="*/ 10467301 w 11223172"/>
              <a:gd name="connsiteY16" fmla="*/ 318407 h 726623"/>
              <a:gd name="connsiteX17" fmla="*/ 10467300 w 11223172"/>
              <a:gd name="connsiteY17" fmla="*/ 318407 h 726623"/>
              <a:gd name="connsiteX18" fmla="*/ 10361164 w 11223172"/>
              <a:gd name="connsiteY18" fmla="*/ 424543 h 726623"/>
              <a:gd name="connsiteX19" fmla="*/ 9129930 w 11223172"/>
              <a:gd name="connsiteY19" fmla="*/ 424543 h 726623"/>
              <a:gd name="connsiteX20" fmla="*/ 9162826 w 11223172"/>
              <a:gd name="connsiteY20" fmla="*/ 431185 h 726623"/>
              <a:gd name="connsiteX21" fmla="*/ 9256736 w 11223172"/>
              <a:gd name="connsiteY21" fmla="*/ 572862 h 726623"/>
              <a:gd name="connsiteX22" fmla="*/ 9256735 w 11223172"/>
              <a:gd name="connsiteY22" fmla="*/ 572862 h 726623"/>
              <a:gd name="connsiteX23" fmla="*/ 9102974 w 11223172"/>
              <a:gd name="connsiteY23" fmla="*/ 726623 h 726623"/>
              <a:gd name="connsiteX24" fmla="*/ 1598496 w 11223172"/>
              <a:gd name="connsiteY24" fmla="*/ 726622 h 726623"/>
              <a:gd name="connsiteX25" fmla="*/ 1456818 w 11223172"/>
              <a:gd name="connsiteY25" fmla="*/ 632712 h 726623"/>
              <a:gd name="connsiteX26" fmla="*/ 1444735 w 11223172"/>
              <a:gd name="connsiteY26" fmla="*/ 572862 h 726623"/>
              <a:gd name="connsiteX27" fmla="*/ 1456818 w 11223172"/>
              <a:gd name="connsiteY27" fmla="*/ 513011 h 726623"/>
              <a:gd name="connsiteX28" fmla="*/ 1538645 w 11223172"/>
              <a:gd name="connsiteY28" fmla="*/ 431185 h 726623"/>
              <a:gd name="connsiteX29" fmla="*/ 1571545 w 11223172"/>
              <a:gd name="connsiteY29" fmla="*/ 424542 h 726623"/>
              <a:gd name="connsiteX30" fmla="*/ 601436 w 11223172"/>
              <a:gd name="connsiteY30" fmla="*/ 424542 h 726623"/>
              <a:gd name="connsiteX31" fmla="*/ 503641 w 11223172"/>
              <a:gd name="connsiteY31" fmla="*/ 359719 h 726623"/>
              <a:gd name="connsiteX32" fmla="*/ 495301 w 11223172"/>
              <a:gd name="connsiteY32" fmla="*/ 318407 h 726623"/>
              <a:gd name="connsiteX33" fmla="*/ 503641 w 11223172"/>
              <a:gd name="connsiteY33" fmla="*/ 277094 h 726623"/>
              <a:gd name="connsiteX34" fmla="*/ 560123 w 11223172"/>
              <a:gd name="connsiteY34" fmla="*/ 220612 h 726623"/>
              <a:gd name="connsiteX35" fmla="*/ 601436 w 11223172"/>
              <a:gd name="connsiteY35" fmla="*/ 212271 h 726623"/>
              <a:gd name="connsiteX36" fmla="*/ 106136 w 11223172"/>
              <a:gd name="connsiteY36" fmla="*/ 212271 h 726623"/>
              <a:gd name="connsiteX37" fmla="*/ 8341 w 11223172"/>
              <a:gd name="connsiteY37" fmla="*/ 147448 h 726623"/>
              <a:gd name="connsiteX38" fmla="*/ 0 w 11223172"/>
              <a:gd name="connsiteY38" fmla="*/ 106136 h 726623"/>
              <a:gd name="connsiteX39" fmla="*/ 8341 w 11223172"/>
              <a:gd name="connsiteY39" fmla="*/ 64823 h 726623"/>
              <a:gd name="connsiteX40" fmla="*/ 106136 w 11223172"/>
              <a:gd name="connsiteY40" fmla="*/ 0 h 7266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11223172" h="726623">
                <a:moveTo>
                  <a:pt x="1444735" y="572861"/>
                </a:moveTo>
                <a:lnTo>
                  <a:pt x="1444735" y="572862"/>
                </a:lnTo>
                <a:lnTo>
                  <a:pt x="1444735" y="572862"/>
                </a:lnTo>
                <a:close/>
                <a:moveTo>
                  <a:pt x="495300" y="318406"/>
                </a:moveTo>
                <a:lnTo>
                  <a:pt x="495301" y="318407"/>
                </a:lnTo>
                <a:lnTo>
                  <a:pt x="495300" y="318407"/>
                </a:lnTo>
                <a:close/>
                <a:moveTo>
                  <a:pt x="0" y="106135"/>
                </a:moveTo>
                <a:lnTo>
                  <a:pt x="0" y="106136"/>
                </a:lnTo>
                <a:lnTo>
                  <a:pt x="0" y="106136"/>
                </a:lnTo>
                <a:close/>
                <a:moveTo>
                  <a:pt x="106136" y="0"/>
                </a:moveTo>
                <a:lnTo>
                  <a:pt x="11117036" y="0"/>
                </a:lnTo>
                <a:cubicBezTo>
                  <a:pt x="11175653" y="0"/>
                  <a:pt x="11223172" y="47519"/>
                  <a:pt x="11223172" y="106136"/>
                </a:cubicBezTo>
                <a:lnTo>
                  <a:pt x="11223171" y="106136"/>
                </a:lnTo>
                <a:cubicBezTo>
                  <a:pt x="11223171" y="164753"/>
                  <a:pt x="11175652" y="212272"/>
                  <a:pt x="11117035" y="212272"/>
                </a:cubicBezTo>
                <a:lnTo>
                  <a:pt x="10361170" y="212272"/>
                </a:lnTo>
                <a:lnTo>
                  <a:pt x="10402478" y="220612"/>
                </a:lnTo>
                <a:cubicBezTo>
                  <a:pt x="10440572" y="236724"/>
                  <a:pt x="10467301" y="274445"/>
                  <a:pt x="10467301" y="318407"/>
                </a:cubicBezTo>
                <a:lnTo>
                  <a:pt x="10467300" y="318407"/>
                </a:lnTo>
                <a:cubicBezTo>
                  <a:pt x="10467300" y="377024"/>
                  <a:pt x="10419781" y="424543"/>
                  <a:pt x="10361164" y="424543"/>
                </a:cubicBezTo>
                <a:lnTo>
                  <a:pt x="9129930" y="424543"/>
                </a:lnTo>
                <a:lnTo>
                  <a:pt x="9162826" y="431185"/>
                </a:lnTo>
                <a:cubicBezTo>
                  <a:pt x="9218013" y="454527"/>
                  <a:pt x="9256736" y="509172"/>
                  <a:pt x="9256736" y="572862"/>
                </a:cubicBezTo>
                <a:lnTo>
                  <a:pt x="9256735" y="572862"/>
                </a:lnTo>
                <a:cubicBezTo>
                  <a:pt x="9256735" y="657782"/>
                  <a:pt x="9187894" y="726623"/>
                  <a:pt x="9102974" y="726623"/>
                </a:cubicBezTo>
                <a:lnTo>
                  <a:pt x="1598496" y="726622"/>
                </a:lnTo>
                <a:cubicBezTo>
                  <a:pt x="1534806" y="726622"/>
                  <a:pt x="1480161" y="687899"/>
                  <a:pt x="1456818" y="632712"/>
                </a:cubicBezTo>
                <a:lnTo>
                  <a:pt x="1444735" y="572862"/>
                </a:lnTo>
                <a:lnTo>
                  <a:pt x="1456818" y="513011"/>
                </a:lnTo>
                <a:cubicBezTo>
                  <a:pt x="1472380" y="476220"/>
                  <a:pt x="1501854" y="446746"/>
                  <a:pt x="1538645" y="431185"/>
                </a:cubicBezTo>
                <a:lnTo>
                  <a:pt x="1571545" y="424542"/>
                </a:lnTo>
                <a:lnTo>
                  <a:pt x="601436" y="424542"/>
                </a:lnTo>
                <a:cubicBezTo>
                  <a:pt x="557474" y="424542"/>
                  <a:pt x="519753" y="397813"/>
                  <a:pt x="503641" y="359719"/>
                </a:cubicBezTo>
                <a:lnTo>
                  <a:pt x="495301" y="318407"/>
                </a:lnTo>
                <a:lnTo>
                  <a:pt x="503641" y="277094"/>
                </a:lnTo>
                <a:cubicBezTo>
                  <a:pt x="514383" y="251699"/>
                  <a:pt x="534728" y="231354"/>
                  <a:pt x="560123" y="220612"/>
                </a:cubicBezTo>
                <a:lnTo>
                  <a:pt x="601436" y="212271"/>
                </a:lnTo>
                <a:lnTo>
                  <a:pt x="106136" y="212271"/>
                </a:lnTo>
                <a:cubicBezTo>
                  <a:pt x="62174" y="212271"/>
                  <a:pt x="24453" y="185542"/>
                  <a:pt x="8341" y="147448"/>
                </a:cubicBezTo>
                <a:lnTo>
                  <a:pt x="0" y="106136"/>
                </a:lnTo>
                <a:lnTo>
                  <a:pt x="8341" y="64823"/>
                </a:lnTo>
                <a:cubicBezTo>
                  <a:pt x="24453" y="26730"/>
                  <a:pt x="62174" y="0"/>
                  <a:pt x="106136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1425988" y="137833"/>
            <a:ext cx="6172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uLnTx/>
                <a:uFillTx/>
                <a:latin typeface="서울남산체 B" panose="02020603020101020101" pitchFamily="18" charset="-127"/>
                <a:ea typeface="서울남산체 B" panose="02020603020101020101" pitchFamily="18" charset="-127"/>
                <a:cs typeface="+mn-cs"/>
              </a:rPr>
              <a:t>파이썬 둘러보기</a:t>
            </a:r>
            <a:endParaRPr kumimoji="0" lang="en-US" altLang="ko-KR" sz="3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uLnTx/>
              <a:uFillTx/>
              <a:latin typeface="서울남산체 B" panose="02020603020101020101" pitchFamily="18" charset="-127"/>
              <a:ea typeface="서울남산체 B" panose="02020603020101020101" pitchFamily="18" charset="-127"/>
              <a:cs typeface="+mn-cs"/>
            </a:endParaRPr>
          </a:p>
        </p:txBody>
      </p:sp>
      <p:sp>
        <p:nvSpPr>
          <p:cNvPr id="10" name="타원 9"/>
          <p:cNvSpPr/>
          <p:nvPr/>
        </p:nvSpPr>
        <p:spPr>
          <a:xfrm>
            <a:off x="762301" y="171792"/>
            <a:ext cx="578415" cy="578415"/>
          </a:xfrm>
          <a:prstGeom prst="ellipse">
            <a:avLst/>
          </a:prstGeom>
          <a:solidFill>
            <a:srgbClr val="5097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7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PAGE</a:t>
            </a:r>
            <a:r>
              <a:rPr kumimoji="0" lang="en-US" altLang="ko-KR" sz="105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07</a:t>
            </a:r>
            <a:endParaRPr kumimoji="0" lang="ko-KR" altLang="en-US" sz="105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11" name="타원 10"/>
          <p:cNvSpPr/>
          <p:nvPr/>
        </p:nvSpPr>
        <p:spPr>
          <a:xfrm>
            <a:off x="1023287" y="232753"/>
            <a:ext cx="54000" cy="54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cxnSp>
        <p:nvCxnSpPr>
          <p:cNvPr id="13" name="직선 연결선 12"/>
          <p:cNvCxnSpPr/>
          <p:nvPr/>
        </p:nvCxnSpPr>
        <p:spPr>
          <a:xfrm>
            <a:off x="1042337" y="0"/>
            <a:ext cx="0" cy="259753"/>
          </a:xfrm>
          <a:prstGeom prst="line">
            <a:avLst/>
          </a:prstGeom>
          <a:ln>
            <a:gradFill>
              <a:gsLst>
                <a:gs pos="68000">
                  <a:schemeClr val="accent1">
                    <a:lumMod val="5000"/>
                    <a:lumOff val="95000"/>
                  </a:schemeClr>
                </a:gs>
                <a:gs pos="67000">
                  <a:srgbClr val="5097CF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그룹 22"/>
          <p:cNvGrpSpPr/>
          <p:nvPr/>
        </p:nvGrpSpPr>
        <p:grpSpPr>
          <a:xfrm>
            <a:off x="1340716" y="5578637"/>
            <a:ext cx="9784627" cy="923809"/>
            <a:chOff x="1340716" y="5578637"/>
            <a:chExt cx="9784627" cy="923809"/>
          </a:xfrm>
        </p:grpSpPr>
        <p:pic>
          <p:nvPicPr>
            <p:cNvPr id="15" name="그림 1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489143" y="5578637"/>
              <a:ext cx="636200" cy="636200"/>
            </a:xfrm>
            <a:prstGeom prst="rect">
              <a:avLst/>
            </a:prstGeom>
          </p:spPr>
        </p:pic>
        <p:pic>
          <p:nvPicPr>
            <p:cNvPr id="16" name="그림 1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67507" y="6108701"/>
              <a:ext cx="306845" cy="306845"/>
            </a:xfrm>
            <a:prstGeom prst="rect">
              <a:avLst/>
            </a:prstGeom>
          </p:spPr>
        </p:pic>
        <p:pic>
          <p:nvPicPr>
            <p:cNvPr id="18" name="그림 1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98736" y="5916614"/>
              <a:ext cx="409527" cy="409527"/>
            </a:xfrm>
            <a:prstGeom prst="rect">
              <a:avLst/>
            </a:prstGeom>
          </p:spPr>
        </p:pic>
        <p:pic>
          <p:nvPicPr>
            <p:cNvPr id="19" name="그림 1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07604" y="5916614"/>
              <a:ext cx="384174" cy="384174"/>
            </a:xfrm>
            <a:prstGeom prst="rect">
              <a:avLst/>
            </a:prstGeom>
          </p:spPr>
        </p:pic>
        <p:pic>
          <p:nvPicPr>
            <p:cNvPr id="20" name="그림 19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46989" y="5638799"/>
              <a:ext cx="676275" cy="676275"/>
            </a:xfrm>
            <a:prstGeom prst="rect">
              <a:avLst/>
            </a:prstGeom>
          </p:spPr>
        </p:pic>
        <p:pic>
          <p:nvPicPr>
            <p:cNvPr id="17" name="그림 16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56813" y="5724377"/>
              <a:ext cx="599454" cy="599454"/>
            </a:xfrm>
            <a:prstGeom prst="rect">
              <a:avLst/>
            </a:prstGeom>
          </p:spPr>
        </p:pic>
        <p:pic>
          <p:nvPicPr>
            <p:cNvPr id="21" name="그림 20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55281" y="6207872"/>
              <a:ext cx="294574" cy="294574"/>
            </a:xfrm>
            <a:prstGeom prst="rect">
              <a:avLst/>
            </a:prstGeom>
          </p:spPr>
        </p:pic>
        <p:pic>
          <p:nvPicPr>
            <p:cNvPr id="22" name="그림 21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40716" y="6044293"/>
              <a:ext cx="365252" cy="365252"/>
            </a:xfrm>
            <a:prstGeom prst="rect">
              <a:avLst/>
            </a:prstGeom>
          </p:spPr>
        </p:pic>
      </p:grpSp>
      <p:sp>
        <p:nvSpPr>
          <p:cNvPr id="6" name="직사각형 5">
            <a:extLst>
              <a:ext uri="{FF2B5EF4-FFF2-40B4-BE49-F238E27FC236}">
                <a16:creationId xmlns:a16="http://schemas.microsoft.com/office/drawing/2014/main" id="{B3AE3388-71CC-46B0-8FA5-A69EE4A8BDA0}"/>
              </a:ext>
            </a:extLst>
          </p:cNvPr>
          <p:cNvSpPr/>
          <p:nvPr/>
        </p:nvSpPr>
        <p:spPr>
          <a:xfrm>
            <a:off x="1077287" y="929216"/>
            <a:ext cx="1476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b="1" dirty="0" err="1">
                <a:latin typeface="서울남산체 B" panose="02020603020101020101" pitchFamily="18" charset="-127"/>
                <a:ea typeface="서울남산체 B" panose="02020603020101020101" pitchFamily="18" charset="-127"/>
              </a:rPr>
              <a:t>반복문</a:t>
            </a:r>
            <a:r>
              <a:rPr lang="ko-KR" altLang="en-US" b="1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 </a:t>
            </a:r>
            <a:r>
              <a:rPr lang="en-US" altLang="ko-KR" b="1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for</a:t>
            </a:r>
            <a:endParaRPr lang="ko-KR" altLang="en-US" dirty="0"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</p:txBody>
      </p:sp>
      <p:pic>
        <p:nvPicPr>
          <p:cNvPr id="33" name="그림 32">
            <a:extLst>
              <a:ext uri="{FF2B5EF4-FFF2-40B4-BE49-F238E27FC236}">
                <a16:creationId xmlns:a16="http://schemas.microsoft.com/office/drawing/2014/main" id="{7E03BA9E-0B99-4104-B0DB-B76FBC6C4C1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425988" y="1364253"/>
            <a:ext cx="2114286" cy="1314286"/>
          </a:xfrm>
          <a:prstGeom prst="rect">
            <a:avLst/>
          </a:prstGeom>
        </p:spPr>
      </p:pic>
      <p:sp>
        <p:nvSpPr>
          <p:cNvPr id="35" name="직사각형 34">
            <a:extLst>
              <a:ext uri="{FF2B5EF4-FFF2-40B4-BE49-F238E27FC236}">
                <a16:creationId xmlns:a16="http://schemas.microsoft.com/office/drawing/2014/main" id="{438D13F5-1EF2-4CCE-8EC9-8916C4AF73BF}"/>
              </a:ext>
            </a:extLst>
          </p:cNvPr>
          <p:cNvSpPr/>
          <p:nvPr/>
        </p:nvSpPr>
        <p:spPr>
          <a:xfrm>
            <a:off x="3734129" y="1407160"/>
            <a:ext cx="7031883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for</a:t>
            </a:r>
            <a:r>
              <a:rPr lang="ko-KR" altLang="en-US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문을 이용하면 실행해야 할 문장을 여러 번 반복해서 실행시킬 수 있다</a:t>
            </a:r>
            <a:r>
              <a:rPr lang="en-US" altLang="ko-KR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. </a:t>
            </a:r>
            <a:r>
              <a:rPr lang="ko-KR" altLang="en-US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위의 예는 대괄호</a:t>
            </a:r>
            <a:r>
              <a:rPr lang="en-US" altLang="ko-KR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([ ]) </a:t>
            </a:r>
            <a:r>
              <a:rPr lang="ko-KR" altLang="en-US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사이에 있는 값들을 하나씩 출력한다</a:t>
            </a:r>
            <a:r>
              <a:rPr lang="en-US" altLang="ko-KR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. </a:t>
            </a:r>
            <a:r>
              <a:rPr lang="ko-KR" altLang="en-US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위 코드의 의미는 </a:t>
            </a:r>
            <a:r>
              <a:rPr lang="en-US" altLang="ko-KR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"[1, 2, 3]</a:t>
            </a:r>
            <a:r>
              <a:rPr lang="ko-KR" altLang="en-US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이라는 리스트의 앞에서부터 하나씩 꺼내어 </a:t>
            </a:r>
            <a:r>
              <a:rPr lang="en-US" altLang="ko-KR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a</a:t>
            </a:r>
            <a:r>
              <a:rPr lang="ko-KR" altLang="en-US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라는 변수에 대입한 후 </a:t>
            </a:r>
            <a:r>
              <a:rPr lang="en-US" altLang="ko-KR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print(a)</a:t>
            </a:r>
            <a:r>
              <a:rPr lang="ko-KR" altLang="en-US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를 수행하라</a:t>
            </a:r>
            <a:r>
              <a:rPr lang="en-US" altLang="ko-KR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"</a:t>
            </a:r>
            <a:r>
              <a:rPr lang="ko-KR" altLang="en-US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이다</a:t>
            </a:r>
            <a:r>
              <a:rPr lang="en-US" altLang="ko-KR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. </a:t>
            </a:r>
          </a:p>
          <a:p>
            <a:r>
              <a:rPr lang="ko-KR" altLang="en-US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당연히 </a:t>
            </a:r>
            <a:r>
              <a:rPr lang="en-US" altLang="ko-KR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a</a:t>
            </a:r>
            <a:r>
              <a:rPr lang="ko-KR" altLang="en-US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에 차례로 </a:t>
            </a:r>
            <a:r>
              <a:rPr lang="en-US" altLang="ko-KR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1, 2, 3</a:t>
            </a:r>
            <a:r>
              <a:rPr lang="ko-KR" altLang="en-US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이라는 값이 대입되며 </a:t>
            </a:r>
            <a:r>
              <a:rPr lang="en-US" altLang="ko-KR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print(a)</a:t>
            </a:r>
            <a:r>
              <a:rPr lang="ko-KR" altLang="en-US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에 의해서 그 값이 차례대로 출력된다</a:t>
            </a:r>
            <a:r>
              <a:rPr lang="en-US" altLang="ko-KR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.</a:t>
            </a:r>
            <a:endParaRPr lang="ko-KR" altLang="en-US" sz="1400" dirty="0"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</p:txBody>
      </p:sp>
      <p:sp>
        <p:nvSpPr>
          <p:cNvPr id="36" name="직사각형 35">
            <a:extLst>
              <a:ext uri="{FF2B5EF4-FFF2-40B4-BE49-F238E27FC236}">
                <a16:creationId xmlns:a16="http://schemas.microsoft.com/office/drawing/2014/main" id="{C9AF0AD9-1AE2-46C9-8B03-1067A4701ED8}"/>
              </a:ext>
            </a:extLst>
          </p:cNvPr>
          <p:cNvSpPr/>
          <p:nvPr/>
        </p:nvSpPr>
        <p:spPr>
          <a:xfrm>
            <a:off x="1077287" y="2775579"/>
            <a:ext cx="17107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b="1" dirty="0" err="1">
                <a:latin typeface="서울남산체 B" panose="02020603020101020101" pitchFamily="18" charset="-127"/>
                <a:ea typeface="서울남산체 B" panose="02020603020101020101" pitchFamily="18" charset="-127"/>
              </a:rPr>
              <a:t>반복문</a:t>
            </a:r>
            <a:r>
              <a:rPr lang="ko-KR" altLang="en-US" b="1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 </a:t>
            </a:r>
            <a:r>
              <a:rPr lang="en-US" altLang="ko-KR" b="1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while</a:t>
            </a:r>
            <a:endParaRPr lang="ko-KR" altLang="en-US" dirty="0"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</p:txBody>
      </p:sp>
      <p:pic>
        <p:nvPicPr>
          <p:cNvPr id="37" name="그림 36">
            <a:extLst>
              <a:ext uri="{FF2B5EF4-FFF2-40B4-BE49-F238E27FC236}">
                <a16:creationId xmlns:a16="http://schemas.microsoft.com/office/drawing/2014/main" id="{EC54D6B2-1E4D-4196-940F-7762C631702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835555" y="2846603"/>
            <a:ext cx="1933333" cy="1752381"/>
          </a:xfrm>
          <a:prstGeom prst="rect">
            <a:avLst/>
          </a:prstGeom>
        </p:spPr>
      </p:pic>
      <p:sp>
        <p:nvSpPr>
          <p:cNvPr id="39" name="직사각형 38">
            <a:extLst>
              <a:ext uri="{FF2B5EF4-FFF2-40B4-BE49-F238E27FC236}">
                <a16:creationId xmlns:a16="http://schemas.microsoft.com/office/drawing/2014/main" id="{9B888005-D338-4B58-8E93-921E93F1E5F8}"/>
              </a:ext>
            </a:extLst>
          </p:cNvPr>
          <p:cNvSpPr/>
          <p:nvPr/>
        </p:nvSpPr>
        <p:spPr>
          <a:xfrm>
            <a:off x="4883338" y="2932248"/>
            <a:ext cx="6426813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while</a:t>
            </a:r>
            <a:r>
              <a:rPr lang="ko-KR" altLang="en-US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이라는 영어 단어는 </a:t>
            </a:r>
            <a:r>
              <a:rPr lang="en-US" altLang="ko-KR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"~</a:t>
            </a:r>
            <a:r>
              <a:rPr lang="ko-KR" altLang="en-US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인 동안</a:t>
            </a:r>
            <a:r>
              <a:rPr lang="en-US" altLang="ko-KR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"</a:t>
            </a:r>
            <a:r>
              <a:rPr lang="ko-KR" altLang="en-US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이란 뜻이다</a:t>
            </a:r>
            <a:r>
              <a:rPr lang="en-US" altLang="ko-KR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. for</a:t>
            </a:r>
            <a:r>
              <a:rPr lang="ko-KR" altLang="en-US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문과 마찬가지로 반복해서 문장을 수행할 수 있도록 해준다</a:t>
            </a:r>
            <a:r>
              <a:rPr lang="en-US" altLang="ko-KR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. </a:t>
            </a:r>
          </a:p>
          <a:p>
            <a:r>
              <a:rPr lang="ko-KR" altLang="en-US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위의 예제는 </a:t>
            </a:r>
            <a:r>
              <a:rPr lang="en-US" altLang="ko-KR" sz="1400" dirty="0" err="1">
                <a:latin typeface="서울남산체 B" panose="02020603020101020101" pitchFamily="18" charset="-127"/>
                <a:ea typeface="서울남산체 B" panose="02020603020101020101" pitchFamily="18" charset="-127"/>
              </a:rPr>
              <a:t>i</a:t>
            </a:r>
            <a:r>
              <a:rPr lang="en-US" altLang="ko-KR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 </a:t>
            </a:r>
            <a:r>
              <a:rPr lang="ko-KR" altLang="en-US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값이 </a:t>
            </a:r>
            <a:r>
              <a:rPr lang="en-US" altLang="ko-KR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3</a:t>
            </a:r>
            <a:r>
              <a:rPr lang="ko-KR" altLang="en-US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보다 작은 동안 </a:t>
            </a:r>
            <a:r>
              <a:rPr lang="en-US" altLang="ko-KR" sz="1400" dirty="0" err="1">
                <a:latin typeface="서울남산체 B" panose="02020603020101020101" pitchFamily="18" charset="-127"/>
                <a:ea typeface="서울남산체 B" panose="02020603020101020101" pitchFamily="18" charset="-127"/>
              </a:rPr>
              <a:t>i</a:t>
            </a:r>
            <a:r>
              <a:rPr lang="en-US" altLang="ko-KR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=i+1</a:t>
            </a:r>
            <a:r>
              <a:rPr lang="ko-KR" altLang="en-US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과 </a:t>
            </a:r>
            <a:r>
              <a:rPr lang="en-US" altLang="ko-KR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print(</a:t>
            </a:r>
            <a:r>
              <a:rPr lang="en-US" altLang="ko-KR" sz="1400" dirty="0" err="1">
                <a:latin typeface="서울남산체 B" panose="02020603020101020101" pitchFamily="18" charset="-127"/>
                <a:ea typeface="서울남산체 B" panose="02020603020101020101" pitchFamily="18" charset="-127"/>
              </a:rPr>
              <a:t>i</a:t>
            </a:r>
            <a:r>
              <a:rPr lang="en-US" altLang="ko-KR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)</a:t>
            </a:r>
            <a:r>
              <a:rPr lang="ko-KR" altLang="en-US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를 수행하라는 말이다</a:t>
            </a:r>
            <a:r>
              <a:rPr lang="en-US" altLang="ko-KR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. </a:t>
            </a:r>
            <a:r>
              <a:rPr lang="en-US" altLang="ko-KR" sz="1400" dirty="0" err="1">
                <a:latin typeface="서울남산체 B" panose="02020603020101020101" pitchFamily="18" charset="-127"/>
                <a:ea typeface="서울남산체 B" panose="02020603020101020101" pitchFamily="18" charset="-127"/>
              </a:rPr>
              <a:t>i</a:t>
            </a:r>
            <a:r>
              <a:rPr lang="en-US" altLang="ko-KR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=i+1</a:t>
            </a:r>
            <a:r>
              <a:rPr lang="ko-KR" altLang="en-US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이라는 문장은 </a:t>
            </a:r>
            <a:r>
              <a:rPr lang="en-US" altLang="ko-KR" sz="1400" dirty="0" err="1">
                <a:latin typeface="서울남산체 B" panose="02020603020101020101" pitchFamily="18" charset="-127"/>
                <a:ea typeface="서울남산체 B" panose="02020603020101020101" pitchFamily="18" charset="-127"/>
              </a:rPr>
              <a:t>i</a:t>
            </a:r>
            <a:r>
              <a:rPr lang="ko-KR" altLang="en-US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의 값을 </a:t>
            </a:r>
            <a:r>
              <a:rPr lang="en-US" altLang="ko-KR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1</a:t>
            </a:r>
            <a:r>
              <a:rPr lang="ko-KR" altLang="en-US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씩 더하게 한다</a:t>
            </a:r>
            <a:r>
              <a:rPr lang="en-US" altLang="ko-KR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.</a:t>
            </a:r>
          </a:p>
          <a:p>
            <a:r>
              <a:rPr lang="en-US" altLang="ko-KR" sz="1400" dirty="0" err="1">
                <a:latin typeface="서울남산체 B" panose="02020603020101020101" pitchFamily="18" charset="-127"/>
                <a:ea typeface="서울남산체 B" panose="02020603020101020101" pitchFamily="18" charset="-127"/>
              </a:rPr>
              <a:t>i</a:t>
            </a:r>
            <a:r>
              <a:rPr lang="en-US" altLang="ko-KR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 </a:t>
            </a:r>
            <a:r>
              <a:rPr lang="ko-KR" altLang="en-US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값이 </a:t>
            </a:r>
            <a:r>
              <a:rPr lang="en-US" altLang="ko-KR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1</a:t>
            </a:r>
            <a:r>
              <a:rPr lang="ko-KR" altLang="en-US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씩 증가되어 </a:t>
            </a:r>
            <a:r>
              <a:rPr lang="en-US" altLang="ko-KR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3</a:t>
            </a:r>
            <a:r>
              <a:rPr lang="ko-KR" altLang="en-US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이 되면 </a:t>
            </a:r>
            <a:r>
              <a:rPr lang="en-US" altLang="ko-KR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while</a:t>
            </a:r>
            <a:r>
              <a:rPr lang="ko-KR" altLang="en-US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문을 빠져나가게 된다</a:t>
            </a:r>
            <a:r>
              <a:rPr lang="en-US" altLang="ko-KR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.</a:t>
            </a:r>
            <a:endParaRPr lang="ko-KR" altLang="en-US" sz="1400" dirty="0"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</p:txBody>
      </p:sp>
      <p:sp>
        <p:nvSpPr>
          <p:cNvPr id="40" name="직사각형 39">
            <a:extLst>
              <a:ext uri="{FF2B5EF4-FFF2-40B4-BE49-F238E27FC236}">
                <a16:creationId xmlns:a16="http://schemas.microsoft.com/office/drawing/2014/main" id="{ADF21028-0F67-4F7C-970B-97D23C710235}"/>
              </a:ext>
            </a:extLst>
          </p:cNvPr>
          <p:cNvSpPr/>
          <p:nvPr/>
        </p:nvSpPr>
        <p:spPr>
          <a:xfrm>
            <a:off x="1077287" y="4338663"/>
            <a:ext cx="8899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ko-KR" altLang="en-US" b="1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함수</a:t>
            </a:r>
            <a:endParaRPr lang="ko-KR" altLang="en-US" dirty="0"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</p:txBody>
      </p:sp>
      <p:pic>
        <p:nvPicPr>
          <p:cNvPr id="41" name="그림 40">
            <a:extLst>
              <a:ext uri="{FF2B5EF4-FFF2-40B4-BE49-F238E27FC236}">
                <a16:creationId xmlns:a16="http://schemas.microsoft.com/office/drawing/2014/main" id="{94891FDC-A2EB-45AE-BD35-DF990ED2831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425988" y="4788787"/>
            <a:ext cx="2095238" cy="1123810"/>
          </a:xfrm>
          <a:prstGeom prst="rect">
            <a:avLst/>
          </a:prstGeom>
        </p:spPr>
      </p:pic>
      <p:sp>
        <p:nvSpPr>
          <p:cNvPr id="42" name="직사각형 41">
            <a:extLst>
              <a:ext uri="{FF2B5EF4-FFF2-40B4-BE49-F238E27FC236}">
                <a16:creationId xmlns:a16="http://schemas.microsoft.com/office/drawing/2014/main" id="{8CEBC457-2975-4A66-9311-4DEDEF496402}"/>
              </a:ext>
            </a:extLst>
          </p:cNvPr>
          <p:cNvSpPr/>
          <p:nvPr/>
        </p:nvSpPr>
        <p:spPr>
          <a:xfrm>
            <a:off x="3671985" y="4792510"/>
            <a:ext cx="7031882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o-KR" altLang="en-US" sz="1400" dirty="0" err="1">
                <a:latin typeface="서울남산체 B" panose="02020603020101020101" pitchFamily="18" charset="-127"/>
                <a:ea typeface="서울남산체 B" panose="02020603020101020101" pitchFamily="18" charset="-127"/>
              </a:rPr>
              <a:t>파이썬에서</a:t>
            </a:r>
            <a:r>
              <a:rPr lang="ko-KR" altLang="en-US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 </a:t>
            </a:r>
            <a:r>
              <a:rPr lang="en-US" altLang="ko-KR" sz="1400" b="1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def</a:t>
            </a:r>
            <a:r>
              <a:rPr lang="ko-KR" altLang="en-US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는 함수를 만들 때 사용하는 예약어이다</a:t>
            </a:r>
            <a:r>
              <a:rPr lang="en-US" altLang="ko-KR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. </a:t>
            </a:r>
            <a:r>
              <a:rPr lang="ko-KR" altLang="en-US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위의 예제는 </a:t>
            </a:r>
            <a:r>
              <a:rPr lang="en-US" altLang="ko-KR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add</a:t>
            </a:r>
            <a:r>
              <a:rPr lang="ko-KR" altLang="en-US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라는 함수를 만들고 그 함수를 어떻게 사용하는지를 보여준다</a:t>
            </a:r>
            <a:r>
              <a:rPr lang="en-US" altLang="ko-KR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. add(a, b)</a:t>
            </a:r>
            <a:r>
              <a:rPr lang="ko-KR" altLang="en-US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에서 </a:t>
            </a:r>
            <a:r>
              <a:rPr lang="en-US" altLang="ko-KR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a, b</a:t>
            </a:r>
            <a:r>
              <a:rPr lang="ko-KR" altLang="en-US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는 </a:t>
            </a:r>
            <a:r>
              <a:rPr lang="ko-KR" altLang="en-US" sz="1400" dirty="0" err="1">
                <a:latin typeface="서울남산체 B" panose="02020603020101020101" pitchFamily="18" charset="-127"/>
                <a:ea typeface="서울남산체 B" panose="02020603020101020101" pitchFamily="18" charset="-127"/>
              </a:rPr>
              <a:t>입력값이고</a:t>
            </a:r>
            <a:r>
              <a:rPr lang="en-US" altLang="ko-KR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, </a:t>
            </a:r>
            <a:r>
              <a:rPr lang="en-US" altLang="ko-KR" sz="1400" dirty="0" err="1">
                <a:latin typeface="서울남산체 B" panose="02020603020101020101" pitchFamily="18" charset="-127"/>
                <a:ea typeface="서울남산체 B" panose="02020603020101020101" pitchFamily="18" charset="-127"/>
              </a:rPr>
              <a:t>a+b</a:t>
            </a:r>
            <a:r>
              <a:rPr lang="ko-KR" altLang="en-US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는 결과값이다</a:t>
            </a:r>
            <a:r>
              <a:rPr lang="en-US" altLang="ko-KR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. </a:t>
            </a:r>
          </a:p>
          <a:p>
            <a:r>
              <a:rPr lang="ko-KR" altLang="en-US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즉 </a:t>
            </a:r>
            <a:r>
              <a:rPr lang="en-US" altLang="ko-KR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3, 4</a:t>
            </a:r>
            <a:r>
              <a:rPr lang="ko-KR" altLang="en-US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가 입력으로 들어오면 </a:t>
            </a:r>
            <a:r>
              <a:rPr lang="en-US" altLang="ko-KR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3+4</a:t>
            </a:r>
            <a:r>
              <a:rPr lang="ko-KR" altLang="en-US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를 수행하고 그 결과값인 </a:t>
            </a:r>
            <a:r>
              <a:rPr lang="en-US" altLang="ko-KR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7</a:t>
            </a:r>
            <a:r>
              <a:rPr lang="ko-KR" altLang="en-US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을 돌려 준다</a:t>
            </a:r>
            <a:r>
              <a:rPr lang="en-US" altLang="ko-KR" sz="14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.</a:t>
            </a:r>
            <a:endParaRPr lang="ko-KR" altLang="en-US" sz="1400" dirty="0"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994588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2EBF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직사각형 4"/>
          <p:cNvSpPr/>
          <p:nvPr/>
        </p:nvSpPr>
        <p:spPr>
          <a:xfrm>
            <a:off x="740228" y="856343"/>
            <a:ext cx="10813143" cy="525235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14" name="자유형 13"/>
          <p:cNvSpPr/>
          <p:nvPr/>
        </p:nvSpPr>
        <p:spPr>
          <a:xfrm>
            <a:off x="483052" y="6112329"/>
            <a:ext cx="11223172" cy="644072"/>
          </a:xfrm>
          <a:custGeom>
            <a:avLst/>
            <a:gdLst>
              <a:gd name="connsiteX0" fmla="*/ 1444735 w 11223172"/>
              <a:gd name="connsiteY0" fmla="*/ 572861 h 726623"/>
              <a:gd name="connsiteX1" fmla="*/ 1444735 w 11223172"/>
              <a:gd name="connsiteY1" fmla="*/ 572862 h 726623"/>
              <a:gd name="connsiteX2" fmla="*/ 1444735 w 11223172"/>
              <a:gd name="connsiteY2" fmla="*/ 572862 h 726623"/>
              <a:gd name="connsiteX3" fmla="*/ 495300 w 11223172"/>
              <a:gd name="connsiteY3" fmla="*/ 318406 h 726623"/>
              <a:gd name="connsiteX4" fmla="*/ 495301 w 11223172"/>
              <a:gd name="connsiteY4" fmla="*/ 318407 h 726623"/>
              <a:gd name="connsiteX5" fmla="*/ 495300 w 11223172"/>
              <a:gd name="connsiteY5" fmla="*/ 318407 h 726623"/>
              <a:gd name="connsiteX6" fmla="*/ 0 w 11223172"/>
              <a:gd name="connsiteY6" fmla="*/ 106135 h 726623"/>
              <a:gd name="connsiteX7" fmla="*/ 0 w 11223172"/>
              <a:gd name="connsiteY7" fmla="*/ 106136 h 726623"/>
              <a:gd name="connsiteX8" fmla="*/ 0 w 11223172"/>
              <a:gd name="connsiteY8" fmla="*/ 106136 h 726623"/>
              <a:gd name="connsiteX9" fmla="*/ 106136 w 11223172"/>
              <a:gd name="connsiteY9" fmla="*/ 0 h 726623"/>
              <a:gd name="connsiteX10" fmla="*/ 11117036 w 11223172"/>
              <a:gd name="connsiteY10" fmla="*/ 0 h 726623"/>
              <a:gd name="connsiteX11" fmla="*/ 11223172 w 11223172"/>
              <a:gd name="connsiteY11" fmla="*/ 106136 h 726623"/>
              <a:gd name="connsiteX12" fmla="*/ 11223171 w 11223172"/>
              <a:gd name="connsiteY12" fmla="*/ 106136 h 726623"/>
              <a:gd name="connsiteX13" fmla="*/ 11117035 w 11223172"/>
              <a:gd name="connsiteY13" fmla="*/ 212272 h 726623"/>
              <a:gd name="connsiteX14" fmla="*/ 10361170 w 11223172"/>
              <a:gd name="connsiteY14" fmla="*/ 212272 h 726623"/>
              <a:gd name="connsiteX15" fmla="*/ 10402478 w 11223172"/>
              <a:gd name="connsiteY15" fmla="*/ 220612 h 726623"/>
              <a:gd name="connsiteX16" fmla="*/ 10467301 w 11223172"/>
              <a:gd name="connsiteY16" fmla="*/ 318407 h 726623"/>
              <a:gd name="connsiteX17" fmla="*/ 10467300 w 11223172"/>
              <a:gd name="connsiteY17" fmla="*/ 318407 h 726623"/>
              <a:gd name="connsiteX18" fmla="*/ 10361164 w 11223172"/>
              <a:gd name="connsiteY18" fmla="*/ 424543 h 726623"/>
              <a:gd name="connsiteX19" fmla="*/ 9129930 w 11223172"/>
              <a:gd name="connsiteY19" fmla="*/ 424543 h 726623"/>
              <a:gd name="connsiteX20" fmla="*/ 9162826 w 11223172"/>
              <a:gd name="connsiteY20" fmla="*/ 431185 h 726623"/>
              <a:gd name="connsiteX21" fmla="*/ 9256736 w 11223172"/>
              <a:gd name="connsiteY21" fmla="*/ 572862 h 726623"/>
              <a:gd name="connsiteX22" fmla="*/ 9256735 w 11223172"/>
              <a:gd name="connsiteY22" fmla="*/ 572862 h 726623"/>
              <a:gd name="connsiteX23" fmla="*/ 9102974 w 11223172"/>
              <a:gd name="connsiteY23" fmla="*/ 726623 h 726623"/>
              <a:gd name="connsiteX24" fmla="*/ 1598496 w 11223172"/>
              <a:gd name="connsiteY24" fmla="*/ 726622 h 726623"/>
              <a:gd name="connsiteX25" fmla="*/ 1456818 w 11223172"/>
              <a:gd name="connsiteY25" fmla="*/ 632712 h 726623"/>
              <a:gd name="connsiteX26" fmla="*/ 1444735 w 11223172"/>
              <a:gd name="connsiteY26" fmla="*/ 572862 h 726623"/>
              <a:gd name="connsiteX27" fmla="*/ 1456818 w 11223172"/>
              <a:gd name="connsiteY27" fmla="*/ 513011 h 726623"/>
              <a:gd name="connsiteX28" fmla="*/ 1538645 w 11223172"/>
              <a:gd name="connsiteY28" fmla="*/ 431185 h 726623"/>
              <a:gd name="connsiteX29" fmla="*/ 1571545 w 11223172"/>
              <a:gd name="connsiteY29" fmla="*/ 424542 h 726623"/>
              <a:gd name="connsiteX30" fmla="*/ 601436 w 11223172"/>
              <a:gd name="connsiteY30" fmla="*/ 424542 h 726623"/>
              <a:gd name="connsiteX31" fmla="*/ 503641 w 11223172"/>
              <a:gd name="connsiteY31" fmla="*/ 359719 h 726623"/>
              <a:gd name="connsiteX32" fmla="*/ 495301 w 11223172"/>
              <a:gd name="connsiteY32" fmla="*/ 318407 h 726623"/>
              <a:gd name="connsiteX33" fmla="*/ 503641 w 11223172"/>
              <a:gd name="connsiteY33" fmla="*/ 277094 h 726623"/>
              <a:gd name="connsiteX34" fmla="*/ 560123 w 11223172"/>
              <a:gd name="connsiteY34" fmla="*/ 220612 h 726623"/>
              <a:gd name="connsiteX35" fmla="*/ 601436 w 11223172"/>
              <a:gd name="connsiteY35" fmla="*/ 212271 h 726623"/>
              <a:gd name="connsiteX36" fmla="*/ 106136 w 11223172"/>
              <a:gd name="connsiteY36" fmla="*/ 212271 h 726623"/>
              <a:gd name="connsiteX37" fmla="*/ 8341 w 11223172"/>
              <a:gd name="connsiteY37" fmla="*/ 147448 h 726623"/>
              <a:gd name="connsiteX38" fmla="*/ 0 w 11223172"/>
              <a:gd name="connsiteY38" fmla="*/ 106136 h 726623"/>
              <a:gd name="connsiteX39" fmla="*/ 8341 w 11223172"/>
              <a:gd name="connsiteY39" fmla="*/ 64823 h 726623"/>
              <a:gd name="connsiteX40" fmla="*/ 106136 w 11223172"/>
              <a:gd name="connsiteY40" fmla="*/ 0 h 7266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11223172" h="726623">
                <a:moveTo>
                  <a:pt x="1444735" y="572861"/>
                </a:moveTo>
                <a:lnTo>
                  <a:pt x="1444735" y="572862"/>
                </a:lnTo>
                <a:lnTo>
                  <a:pt x="1444735" y="572862"/>
                </a:lnTo>
                <a:close/>
                <a:moveTo>
                  <a:pt x="495300" y="318406"/>
                </a:moveTo>
                <a:lnTo>
                  <a:pt x="495301" y="318407"/>
                </a:lnTo>
                <a:lnTo>
                  <a:pt x="495300" y="318407"/>
                </a:lnTo>
                <a:close/>
                <a:moveTo>
                  <a:pt x="0" y="106135"/>
                </a:moveTo>
                <a:lnTo>
                  <a:pt x="0" y="106136"/>
                </a:lnTo>
                <a:lnTo>
                  <a:pt x="0" y="106136"/>
                </a:lnTo>
                <a:close/>
                <a:moveTo>
                  <a:pt x="106136" y="0"/>
                </a:moveTo>
                <a:lnTo>
                  <a:pt x="11117036" y="0"/>
                </a:lnTo>
                <a:cubicBezTo>
                  <a:pt x="11175653" y="0"/>
                  <a:pt x="11223172" y="47519"/>
                  <a:pt x="11223172" y="106136"/>
                </a:cubicBezTo>
                <a:lnTo>
                  <a:pt x="11223171" y="106136"/>
                </a:lnTo>
                <a:cubicBezTo>
                  <a:pt x="11223171" y="164753"/>
                  <a:pt x="11175652" y="212272"/>
                  <a:pt x="11117035" y="212272"/>
                </a:cubicBezTo>
                <a:lnTo>
                  <a:pt x="10361170" y="212272"/>
                </a:lnTo>
                <a:lnTo>
                  <a:pt x="10402478" y="220612"/>
                </a:lnTo>
                <a:cubicBezTo>
                  <a:pt x="10440572" y="236724"/>
                  <a:pt x="10467301" y="274445"/>
                  <a:pt x="10467301" y="318407"/>
                </a:cubicBezTo>
                <a:lnTo>
                  <a:pt x="10467300" y="318407"/>
                </a:lnTo>
                <a:cubicBezTo>
                  <a:pt x="10467300" y="377024"/>
                  <a:pt x="10419781" y="424543"/>
                  <a:pt x="10361164" y="424543"/>
                </a:cubicBezTo>
                <a:lnTo>
                  <a:pt x="9129930" y="424543"/>
                </a:lnTo>
                <a:lnTo>
                  <a:pt x="9162826" y="431185"/>
                </a:lnTo>
                <a:cubicBezTo>
                  <a:pt x="9218013" y="454527"/>
                  <a:pt x="9256736" y="509172"/>
                  <a:pt x="9256736" y="572862"/>
                </a:cubicBezTo>
                <a:lnTo>
                  <a:pt x="9256735" y="572862"/>
                </a:lnTo>
                <a:cubicBezTo>
                  <a:pt x="9256735" y="657782"/>
                  <a:pt x="9187894" y="726623"/>
                  <a:pt x="9102974" y="726623"/>
                </a:cubicBezTo>
                <a:lnTo>
                  <a:pt x="1598496" y="726622"/>
                </a:lnTo>
                <a:cubicBezTo>
                  <a:pt x="1534806" y="726622"/>
                  <a:pt x="1480161" y="687899"/>
                  <a:pt x="1456818" y="632712"/>
                </a:cubicBezTo>
                <a:lnTo>
                  <a:pt x="1444735" y="572862"/>
                </a:lnTo>
                <a:lnTo>
                  <a:pt x="1456818" y="513011"/>
                </a:lnTo>
                <a:cubicBezTo>
                  <a:pt x="1472380" y="476220"/>
                  <a:pt x="1501854" y="446746"/>
                  <a:pt x="1538645" y="431185"/>
                </a:cubicBezTo>
                <a:lnTo>
                  <a:pt x="1571545" y="424542"/>
                </a:lnTo>
                <a:lnTo>
                  <a:pt x="601436" y="424542"/>
                </a:lnTo>
                <a:cubicBezTo>
                  <a:pt x="557474" y="424542"/>
                  <a:pt x="519753" y="397813"/>
                  <a:pt x="503641" y="359719"/>
                </a:cubicBezTo>
                <a:lnTo>
                  <a:pt x="495301" y="318407"/>
                </a:lnTo>
                <a:lnTo>
                  <a:pt x="503641" y="277094"/>
                </a:lnTo>
                <a:cubicBezTo>
                  <a:pt x="514383" y="251699"/>
                  <a:pt x="534728" y="231354"/>
                  <a:pt x="560123" y="220612"/>
                </a:cubicBezTo>
                <a:lnTo>
                  <a:pt x="601436" y="212271"/>
                </a:lnTo>
                <a:lnTo>
                  <a:pt x="106136" y="212271"/>
                </a:lnTo>
                <a:cubicBezTo>
                  <a:pt x="62174" y="212271"/>
                  <a:pt x="24453" y="185542"/>
                  <a:pt x="8341" y="147448"/>
                </a:cubicBezTo>
                <a:lnTo>
                  <a:pt x="0" y="106136"/>
                </a:lnTo>
                <a:lnTo>
                  <a:pt x="8341" y="64823"/>
                </a:lnTo>
                <a:cubicBezTo>
                  <a:pt x="24453" y="26730"/>
                  <a:pt x="62174" y="0"/>
                  <a:pt x="106136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1425988" y="137833"/>
            <a:ext cx="6172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36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highlight>
                  <a:srgbClr val="E7CDBF"/>
                </a:highlight>
                <a:uLnTx/>
                <a:uFillTx/>
                <a:latin typeface="서울남산체 B" panose="02020603020101020101" pitchFamily="18" charset="-127"/>
                <a:ea typeface="서울남산체 B" panose="02020603020101020101" pitchFamily="18" charset="-127"/>
                <a:cs typeface="+mn-cs"/>
              </a:rPr>
              <a:t>파이썬과</a:t>
            </a:r>
            <a:r>
              <a:rPr kumimoji="0" lang="ko-KR" alt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75000"/>
                    <a:lumOff val="25000"/>
                  </a:prstClr>
                </a:solidFill>
                <a:effectLst/>
                <a:highlight>
                  <a:srgbClr val="E7CDBF"/>
                </a:highlight>
                <a:uLnTx/>
                <a:uFillTx/>
                <a:latin typeface="서울남산체 B" panose="02020603020101020101" pitchFamily="18" charset="-127"/>
                <a:ea typeface="서울남산체 B" panose="02020603020101020101" pitchFamily="18" charset="-127"/>
                <a:cs typeface="+mn-cs"/>
              </a:rPr>
              <a:t> 에디터</a:t>
            </a:r>
            <a:endParaRPr kumimoji="0" lang="en-US" altLang="ko-KR" sz="36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lumMod val="75000"/>
                  <a:lumOff val="25000"/>
                </a:prstClr>
              </a:solidFill>
              <a:effectLst/>
              <a:highlight>
                <a:srgbClr val="E7CDBF"/>
              </a:highlight>
              <a:uLnTx/>
              <a:uFillTx/>
              <a:latin typeface="서울남산체 B" panose="02020603020101020101" pitchFamily="18" charset="-127"/>
              <a:ea typeface="서울남산체 B" panose="02020603020101020101" pitchFamily="18" charset="-127"/>
              <a:cs typeface="+mn-cs"/>
            </a:endParaRPr>
          </a:p>
        </p:txBody>
      </p:sp>
      <p:sp>
        <p:nvSpPr>
          <p:cNvPr id="10" name="타원 9"/>
          <p:cNvSpPr/>
          <p:nvPr/>
        </p:nvSpPr>
        <p:spPr>
          <a:xfrm>
            <a:off x="762301" y="171792"/>
            <a:ext cx="578415" cy="578415"/>
          </a:xfrm>
          <a:prstGeom prst="ellipse">
            <a:avLst/>
          </a:prstGeom>
          <a:solidFill>
            <a:srgbClr val="5097C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7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PAGE</a:t>
            </a:r>
            <a:r>
              <a:rPr kumimoji="0" lang="en-US" altLang="ko-KR" sz="105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맑은 고딕" panose="020F0502020204030204"/>
                <a:ea typeface="맑은 고딕" panose="020B0503020000020004" pitchFamily="50" charset="-127"/>
                <a:cs typeface="+mn-cs"/>
              </a:rPr>
              <a:t>08</a:t>
            </a:r>
            <a:endParaRPr kumimoji="0" lang="ko-KR" altLang="en-US" sz="105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sp>
        <p:nvSpPr>
          <p:cNvPr id="11" name="타원 10"/>
          <p:cNvSpPr/>
          <p:nvPr/>
        </p:nvSpPr>
        <p:spPr>
          <a:xfrm>
            <a:off x="1023287" y="232753"/>
            <a:ext cx="54000" cy="54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맑은 고딕" panose="020F0502020204030204"/>
              <a:ea typeface="맑은 고딕" panose="020B0503020000020004" pitchFamily="50" charset="-127"/>
              <a:cs typeface="+mn-cs"/>
            </a:endParaRPr>
          </a:p>
        </p:txBody>
      </p:sp>
      <p:cxnSp>
        <p:nvCxnSpPr>
          <p:cNvPr id="13" name="직선 연결선 12"/>
          <p:cNvCxnSpPr/>
          <p:nvPr/>
        </p:nvCxnSpPr>
        <p:spPr>
          <a:xfrm>
            <a:off x="1042337" y="0"/>
            <a:ext cx="0" cy="259753"/>
          </a:xfrm>
          <a:prstGeom prst="line">
            <a:avLst/>
          </a:prstGeom>
          <a:ln>
            <a:gradFill>
              <a:gsLst>
                <a:gs pos="68000">
                  <a:schemeClr val="accent1">
                    <a:lumMod val="5000"/>
                    <a:lumOff val="95000"/>
                  </a:schemeClr>
                </a:gs>
                <a:gs pos="67000">
                  <a:srgbClr val="5097CF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그룹 22"/>
          <p:cNvGrpSpPr/>
          <p:nvPr/>
        </p:nvGrpSpPr>
        <p:grpSpPr>
          <a:xfrm>
            <a:off x="1340716" y="5578637"/>
            <a:ext cx="9784627" cy="923809"/>
            <a:chOff x="1340716" y="5578637"/>
            <a:chExt cx="9784627" cy="923809"/>
          </a:xfrm>
        </p:grpSpPr>
        <p:pic>
          <p:nvPicPr>
            <p:cNvPr id="15" name="그림 14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489143" y="5578637"/>
              <a:ext cx="636200" cy="636200"/>
            </a:xfrm>
            <a:prstGeom prst="rect">
              <a:avLst/>
            </a:prstGeom>
          </p:spPr>
        </p:pic>
        <p:pic>
          <p:nvPicPr>
            <p:cNvPr id="16" name="그림 15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67507" y="6108701"/>
              <a:ext cx="306845" cy="306845"/>
            </a:xfrm>
            <a:prstGeom prst="rect">
              <a:avLst/>
            </a:prstGeom>
          </p:spPr>
        </p:pic>
        <p:pic>
          <p:nvPicPr>
            <p:cNvPr id="18" name="그림 17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98736" y="5916614"/>
              <a:ext cx="409527" cy="409527"/>
            </a:xfrm>
            <a:prstGeom prst="rect">
              <a:avLst/>
            </a:prstGeom>
          </p:spPr>
        </p:pic>
        <p:pic>
          <p:nvPicPr>
            <p:cNvPr id="19" name="그림 18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907604" y="5916614"/>
              <a:ext cx="384174" cy="384174"/>
            </a:xfrm>
            <a:prstGeom prst="rect">
              <a:avLst/>
            </a:prstGeom>
          </p:spPr>
        </p:pic>
        <p:pic>
          <p:nvPicPr>
            <p:cNvPr id="20" name="그림 19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46989" y="5638799"/>
              <a:ext cx="676275" cy="676275"/>
            </a:xfrm>
            <a:prstGeom prst="rect">
              <a:avLst/>
            </a:prstGeom>
          </p:spPr>
        </p:pic>
        <p:pic>
          <p:nvPicPr>
            <p:cNvPr id="17" name="그림 16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756813" y="5724377"/>
              <a:ext cx="599454" cy="599454"/>
            </a:xfrm>
            <a:prstGeom prst="rect">
              <a:avLst/>
            </a:prstGeom>
          </p:spPr>
        </p:pic>
        <p:pic>
          <p:nvPicPr>
            <p:cNvPr id="21" name="그림 20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55281" y="6207872"/>
              <a:ext cx="294574" cy="294574"/>
            </a:xfrm>
            <a:prstGeom prst="rect">
              <a:avLst/>
            </a:prstGeom>
          </p:spPr>
        </p:pic>
        <p:pic>
          <p:nvPicPr>
            <p:cNvPr id="22" name="그림 21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40716" y="6044293"/>
              <a:ext cx="365252" cy="365252"/>
            </a:xfrm>
            <a:prstGeom prst="rect">
              <a:avLst/>
            </a:prstGeom>
          </p:spPr>
        </p:pic>
      </p:grpSp>
      <p:sp>
        <p:nvSpPr>
          <p:cNvPr id="2" name="직사각형 1">
            <a:extLst>
              <a:ext uri="{FF2B5EF4-FFF2-40B4-BE49-F238E27FC236}">
                <a16:creationId xmlns:a16="http://schemas.microsoft.com/office/drawing/2014/main" id="{4DBCAEB2-76BB-4949-8B29-67DF55A4B5CC}"/>
              </a:ext>
            </a:extLst>
          </p:cNvPr>
          <p:cNvSpPr/>
          <p:nvPr/>
        </p:nvSpPr>
        <p:spPr>
          <a:xfrm>
            <a:off x="1144164" y="1323134"/>
            <a:ext cx="770687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ko-KR" altLang="en-US" sz="16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에디터란 문서를 편집할 수 있는 프로그래밍 툴을 말한다</a:t>
            </a:r>
            <a:r>
              <a:rPr lang="en-US" altLang="ko-KR" sz="16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. </a:t>
            </a:r>
            <a:r>
              <a:rPr lang="ko-KR" altLang="en-US" sz="16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대화형 인터프리터에서 만든 프로그램은 인터프리터를 종료함과 동시에 사라지지만 에디터로 만든 프로그램은 파일로 존재하기 때문에 언제든지 다시 사용할 수 있다</a:t>
            </a:r>
            <a:r>
              <a:rPr lang="en-US" altLang="ko-KR" sz="16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.</a:t>
            </a:r>
            <a:endParaRPr lang="ko-KR" altLang="en-US" sz="1600" dirty="0"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</p:txBody>
      </p:sp>
      <p:sp>
        <p:nvSpPr>
          <p:cNvPr id="3" name="직사각형 2">
            <a:extLst>
              <a:ext uri="{FF2B5EF4-FFF2-40B4-BE49-F238E27FC236}">
                <a16:creationId xmlns:a16="http://schemas.microsoft.com/office/drawing/2014/main" id="{D2644C81-B3FA-4E25-A1BC-8BFA018A6AB4}"/>
              </a:ext>
            </a:extLst>
          </p:cNvPr>
          <p:cNvSpPr/>
          <p:nvPr/>
        </p:nvSpPr>
        <p:spPr>
          <a:xfrm>
            <a:off x="1144164" y="2374959"/>
            <a:ext cx="9220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ko-KR" b="1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IDLE</a:t>
            </a:r>
            <a:endParaRPr lang="ko-KR" altLang="en-US" dirty="0"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</p:txBody>
      </p:sp>
      <p:sp>
        <p:nvSpPr>
          <p:cNvPr id="4" name="직사각형 3">
            <a:extLst>
              <a:ext uri="{FF2B5EF4-FFF2-40B4-BE49-F238E27FC236}">
                <a16:creationId xmlns:a16="http://schemas.microsoft.com/office/drawing/2014/main" id="{5888FBD9-C1B7-4185-BB4F-FC1F814EB04A}"/>
              </a:ext>
            </a:extLst>
          </p:cNvPr>
          <p:cNvSpPr/>
          <p:nvPr/>
        </p:nvSpPr>
        <p:spPr>
          <a:xfrm>
            <a:off x="1425987" y="2954532"/>
            <a:ext cx="822601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ko-KR" altLang="en-US" sz="16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파이썬 </a:t>
            </a:r>
            <a:r>
              <a:rPr lang="en-US" altLang="ko-KR" sz="16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IDLE(Integrated Development and Learning Environment)</a:t>
            </a:r>
            <a:r>
              <a:rPr lang="ko-KR" altLang="en-US" sz="16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는 파이썬 프로그램 작성을 도와주는 통합 개발환경으로 파이썬 설치 시 기본으로 설치되는 프로그램이다</a:t>
            </a:r>
            <a:r>
              <a:rPr lang="en-US" altLang="ko-KR" sz="16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. </a:t>
            </a:r>
            <a:endParaRPr lang="ko-KR" altLang="en-US" sz="1600" dirty="0"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63F51415-D981-4759-8717-C9D3857E8747}"/>
              </a:ext>
            </a:extLst>
          </p:cNvPr>
          <p:cNvSpPr/>
          <p:nvPr/>
        </p:nvSpPr>
        <p:spPr>
          <a:xfrm>
            <a:off x="1425986" y="3726224"/>
            <a:ext cx="939903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en-US" altLang="ko-KR" sz="16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IDLE</a:t>
            </a:r>
            <a:r>
              <a:rPr lang="ko-KR" altLang="en-US" sz="16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는 크게 두가지 창으로 구성된다</a:t>
            </a:r>
            <a:r>
              <a:rPr lang="en-US" altLang="ko-KR" sz="16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.</a:t>
            </a:r>
          </a:p>
          <a:p>
            <a:endParaRPr lang="en-US" altLang="ko-KR" sz="1600" dirty="0"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  <a:p>
            <a:pPr lvl="1"/>
            <a:r>
              <a:rPr lang="en-US" altLang="ko-KR" sz="16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•IDLE </a:t>
            </a:r>
            <a:r>
              <a:rPr lang="ko-KR" altLang="en-US" sz="16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쉘 창</a:t>
            </a:r>
            <a:r>
              <a:rPr lang="en-US" altLang="ko-KR" sz="16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(Shell Window) - IDLE </a:t>
            </a:r>
            <a:r>
              <a:rPr lang="ko-KR" altLang="en-US" sz="16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에디터에서 실행한 프로그램의 결과가 표시되는 창으로 파이썬 쉘과 </a:t>
            </a:r>
            <a:endParaRPr lang="en-US" altLang="ko-KR" sz="1600" dirty="0">
              <a:latin typeface="서울남산체 B" panose="02020603020101020101" pitchFamily="18" charset="-127"/>
              <a:ea typeface="서울남산체 B" panose="02020603020101020101" pitchFamily="18" charset="-127"/>
            </a:endParaRPr>
          </a:p>
          <a:p>
            <a:pPr lvl="1"/>
            <a:r>
              <a:rPr lang="en-US" altLang="ko-KR" sz="16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   </a:t>
            </a:r>
            <a:r>
              <a:rPr lang="ko-KR" altLang="en-US" sz="16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동일한 기능을 수행한다</a:t>
            </a:r>
            <a:r>
              <a:rPr lang="en-US" altLang="ko-KR" sz="16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.</a:t>
            </a:r>
          </a:p>
          <a:p>
            <a:pPr lvl="1"/>
            <a:r>
              <a:rPr lang="en-US" altLang="ko-KR" sz="16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•IDLE </a:t>
            </a:r>
            <a:r>
              <a:rPr lang="ko-KR" altLang="en-US" sz="16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에디터 창</a:t>
            </a:r>
            <a:r>
              <a:rPr lang="en-US" altLang="ko-KR" sz="16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(Editor Window) - IDLE </a:t>
            </a:r>
            <a:r>
              <a:rPr lang="ko-KR" altLang="en-US" sz="1600" dirty="0">
                <a:latin typeface="서울남산체 B" panose="02020603020101020101" pitchFamily="18" charset="-127"/>
                <a:ea typeface="서울남산체 B" panose="02020603020101020101" pitchFamily="18" charset="-127"/>
              </a:rPr>
              <a:t>에디터가 실행되는 창</a:t>
            </a:r>
          </a:p>
        </p:txBody>
      </p:sp>
    </p:spTree>
    <p:extLst>
      <p:ext uri="{BB962C8B-B14F-4D97-AF65-F5344CB8AC3E}">
        <p14:creationId xmlns:p14="http://schemas.microsoft.com/office/powerpoint/2010/main" val="31123479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3140</TotalTime>
  <Words>1117</Words>
  <Application>Microsoft Office PowerPoint</Application>
  <PresentationFormat>와이드스크린</PresentationFormat>
  <Paragraphs>86</Paragraphs>
  <Slides>9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4" baseType="lpstr">
      <vt:lpstr>맑은 고딕</vt:lpstr>
      <vt:lpstr>Wingdings</vt:lpstr>
      <vt:lpstr>Arial</vt:lpstr>
      <vt:lpstr>서울남산체 B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조땡</dc:creator>
  <cp:lastModifiedBy>오유림</cp:lastModifiedBy>
  <cp:revision>449</cp:revision>
  <dcterms:created xsi:type="dcterms:W3CDTF">2018-08-02T07:05:36Z</dcterms:created>
  <dcterms:modified xsi:type="dcterms:W3CDTF">2019-01-24T06:23:54Z</dcterms:modified>
</cp:coreProperties>
</file>