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0" r:id="rId2"/>
    <p:sldId id="259" r:id="rId3"/>
    <p:sldId id="258" r:id="rId4"/>
    <p:sldId id="261" r:id="rId5"/>
    <p:sldId id="263" r:id="rId6"/>
    <p:sldId id="264" r:id="rId7"/>
    <p:sldId id="265" r:id="rId8"/>
    <p:sldId id="267" r:id="rId9"/>
    <p:sldId id="269" r:id="rId10"/>
    <p:sldId id="271" r:id="rId11"/>
    <p:sldId id="273" r:id="rId12"/>
    <p:sldId id="274" r:id="rId13"/>
    <p:sldId id="275" r:id="rId14"/>
    <p:sldId id="276" r:id="rId15"/>
    <p:sldId id="278" r:id="rId16"/>
    <p:sldId id="279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3" d="100"/>
          <a:sy n="63" d="100"/>
        </p:scale>
        <p:origin x="1454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파노라마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인용문 있는 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ko-KR" altLang="en-US" smtClean="0"/>
              <a:t>마스터 텍스트 스타일 편집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참 또는 거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ko-KR" altLang="en-US" smtClean="0"/>
              <a:t>마스터 텍스트 스타일 편집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1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docs.net/4307#fn:interpre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code.visualstudio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docs.net/6#_2" TargetMode="External"/><Relationship Id="rId7" Type="http://schemas.openxmlformats.org/officeDocument/2006/relationships/hyperlink" Target="https://wikidocs.net/6#_6" TargetMode="External"/><Relationship Id="rId2" Type="http://schemas.openxmlformats.org/officeDocument/2006/relationships/hyperlink" Target="https://wikidocs.net/6#_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ikidocs.net/6#_5" TargetMode="External"/><Relationship Id="rId5" Type="http://schemas.openxmlformats.org/officeDocument/2006/relationships/hyperlink" Target="https://wikidocs.net/6#_4" TargetMode="External"/><Relationship Id="rId4" Type="http://schemas.openxmlformats.org/officeDocument/2006/relationships/hyperlink" Target="https://wikidocs.net/6#_3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python.org/download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내용 개체 틀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61218" y="2371928"/>
            <a:ext cx="4996237" cy="1680348"/>
          </a:xfrm>
          <a:prstGeom prst="rect">
            <a:avLst/>
          </a:prstGeom>
        </p:spPr>
      </p:pic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7304820" y="756139"/>
            <a:ext cx="3657600" cy="5458068"/>
          </a:xfrm>
        </p:spPr>
        <p:txBody>
          <a:bodyPr>
            <a:normAutofit fontScale="92500" lnSpcReduction="10000"/>
          </a:bodyPr>
          <a:lstStyle/>
          <a:p>
            <a:r>
              <a:rPr lang="ko-KR" altLang="en-US" sz="2000" dirty="0" smtClean="0">
                <a:solidFill>
                  <a:schemeClr val="tx1"/>
                </a:solidFill>
              </a:rPr>
              <a:t> </a:t>
            </a:r>
            <a:r>
              <a:rPr lang="ko-KR" altLang="en-US" sz="2000" dirty="0" err="1" smtClean="0">
                <a:solidFill>
                  <a:schemeClr val="tx1"/>
                </a:solidFill>
              </a:rPr>
              <a:t>파이썬</a:t>
            </a:r>
            <a:r>
              <a:rPr lang="en-US" altLang="ko-KR" sz="2000" dirty="0">
                <a:solidFill>
                  <a:schemeClr val="tx1"/>
                </a:solidFill>
              </a:rPr>
              <a:t>(Python)</a:t>
            </a:r>
            <a:r>
              <a:rPr lang="ko-KR" altLang="en-US" sz="2000" dirty="0">
                <a:solidFill>
                  <a:schemeClr val="tx1"/>
                </a:solidFill>
              </a:rPr>
              <a:t>은 </a:t>
            </a:r>
            <a:r>
              <a:rPr lang="en-US" altLang="ko-KR" sz="2000" dirty="0">
                <a:solidFill>
                  <a:schemeClr val="tx1"/>
                </a:solidFill>
              </a:rPr>
              <a:t>1990</a:t>
            </a:r>
            <a:r>
              <a:rPr lang="ko-KR" altLang="en-US" sz="2000" dirty="0">
                <a:solidFill>
                  <a:schemeClr val="tx1"/>
                </a:solidFill>
              </a:rPr>
              <a:t>년 암스테르담의 귀도 반 </a:t>
            </a:r>
            <a:r>
              <a:rPr lang="ko-KR" altLang="en-US" sz="2000" dirty="0" err="1">
                <a:solidFill>
                  <a:schemeClr val="tx1"/>
                </a:solidFill>
              </a:rPr>
              <a:t>로섬</a:t>
            </a:r>
            <a:r>
              <a:rPr lang="en-US" altLang="ko-KR" sz="2000" dirty="0">
                <a:solidFill>
                  <a:schemeClr val="tx1"/>
                </a:solidFill>
              </a:rPr>
              <a:t>(Guido Van Rossum)</a:t>
            </a:r>
            <a:r>
              <a:rPr lang="ko-KR" altLang="en-US" sz="2000" dirty="0">
                <a:solidFill>
                  <a:schemeClr val="tx1"/>
                </a:solidFill>
              </a:rPr>
              <a:t>이 개발한 인터프리터</a:t>
            </a:r>
            <a:r>
              <a:rPr lang="en-US" altLang="ko-KR" sz="2000" baseline="30000" dirty="0">
                <a:solidFill>
                  <a:schemeClr val="tx1"/>
                </a:solidFill>
                <a:hlinkClick r:id="rId3"/>
              </a:rPr>
              <a:t>1</a:t>
            </a:r>
            <a:r>
              <a:rPr lang="ko-KR" altLang="en-US" sz="2000" dirty="0">
                <a:solidFill>
                  <a:schemeClr val="tx1"/>
                </a:solidFill>
              </a:rPr>
              <a:t> </a:t>
            </a:r>
            <a:r>
              <a:rPr lang="ko-KR" altLang="en-US" sz="2000" dirty="0" smtClean="0">
                <a:solidFill>
                  <a:schemeClr val="tx1"/>
                </a:solidFill>
              </a:rPr>
              <a:t>언어</a:t>
            </a:r>
            <a:endParaRPr lang="en-US" altLang="ko-KR" sz="2000" dirty="0" smtClean="0">
              <a:solidFill>
                <a:schemeClr val="tx1"/>
              </a:solidFill>
            </a:endParaRPr>
          </a:p>
          <a:p>
            <a:r>
              <a:rPr lang="ko-KR" altLang="en-US" sz="2000" dirty="0" smtClean="0">
                <a:solidFill>
                  <a:schemeClr val="tx1"/>
                </a:solidFill>
              </a:rPr>
              <a:t> 그는 </a:t>
            </a:r>
            <a:r>
              <a:rPr lang="ko-KR" altLang="en-US" sz="2000" dirty="0" err="1">
                <a:solidFill>
                  <a:schemeClr val="tx1"/>
                </a:solidFill>
              </a:rPr>
              <a:t>파이썬이라는</a:t>
            </a:r>
            <a:r>
              <a:rPr lang="ko-KR" altLang="en-US" sz="2000" dirty="0">
                <a:solidFill>
                  <a:schemeClr val="tx1"/>
                </a:solidFill>
              </a:rPr>
              <a:t> 이름을 자신이 좋아하는 코미디 쇼인 </a:t>
            </a:r>
            <a:r>
              <a:rPr lang="en-US" altLang="ko-KR" sz="2000" dirty="0">
                <a:solidFill>
                  <a:schemeClr val="tx1"/>
                </a:solidFill>
              </a:rPr>
              <a:t>"</a:t>
            </a:r>
            <a:r>
              <a:rPr lang="ko-KR" altLang="en-US" sz="2000" dirty="0" err="1">
                <a:solidFill>
                  <a:schemeClr val="tx1"/>
                </a:solidFill>
              </a:rPr>
              <a:t>몬티</a:t>
            </a:r>
            <a:r>
              <a:rPr lang="ko-KR" altLang="en-US" sz="2000" dirty="0">
                <a:solidFill>
                  <a:schemeClr val="tx1"/>
                </a:solidFill>
              </a:rPr>
              <a:t> </a:t>
            </a:r>
            <a:r>
              <a:rPr lang="ko-KR" altLang="en-US" sz="2000" dirty="0" err="1">
                <a:solidFill>
                  <a:schemeClr val="tx1"/>
                </a:solidFill>
              </a:rPr>
              <a:t>파이썬의</a:t>
            </a:r>
            <a:r>
              <a:rPr lang="ko-KR" altLang="en-US" sz="2000" dirty="0">
                <a:solidFill>
                  <a:schemeClr val="tx1"/>
                </a:solidFill>
              </a:rPr>
              <a:t> 날아다니는 서커스</a:t>
            </a:r>
            <a:r>
              <a:rPr lang="en-US" altLang="ko-KR" sz="2000" dirty="0">
                <a:solidFill>
                  <a:schemeClr val="tx1"/>
                </a:solidFill>
              </a:rPr>
              <a:t>(Monty Python’s Flying Circus)"</a:t>
            </a:r>
            <a:r>
              <a:rPr lang="ko-KR" altLang="en-US" sz="2000" dirty="0">
                <a:solidFill>
                  <a:schemeClr val="tx1"/>
                </a:solidFill>
              </a:rPr>
              <a:t>에서 따왔다고 </a:t>
            </a:r>
            <a:r>
              <a:rPr lang="ko-KR" altLang="en-US" sz="2000" dirty="0">
                <a:solidFill>
                  <a:schemeClr val="tx1"/>
                </a:solidFill>
              </a:rPr>
              <a:t>함</a:t>
            </a:r>
            <a:r>
              <a:rPr lang="en-US" altLang="ko-KR" sz="20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altLang="ko-KR" sz="2000" dirty="0">
                <a:solidFill>
                  <a:schemeClr val="tx1"/>
                </a:solidFill>
              </a:rPr>
              <a:t> </a:t>
            </a:r>
            <a:r>
              <a:rPr lang="ko-KR" altLang="en-US" sz="2000" dirty="0" err="1" smtClean="0">
                <a:solidFill>
                  <a:schemeClr val="tx1"/>
                </a:solidFill>
              </a:rPr>
              <a:t>파이썬의</a:t>
            </a:r>
            <a:r>
              <a:rPr lang="ko-KR" altLang="en-US" sz="2000" dirty="0" smtClean="0">
                <a:solidFill>
                  <a:schemeClr val="tx1"/>
                </a:solidFill>
              </a:rPr>
              <a:t> </a:t>
            </a:r>
            <a:r>
              <a:rPr lang="ko-KR" altLang="en-US" sz="2000" dirty="0">
                <a:solidFill>
                  <a:schemeClr val="tx1"/>
                </a:solidFill>
              </a:rPr>
              <a:t>사전적인 의미는 고대 신화에 나오는 </a:t>
            </a:r>
            <a:r>
              <a:rPr lang="ko-KR" altLang="en-US" sz="2000" dirty="0" err="1">
                <a:solidFill>
                  <a:schemeClr val="tx1"/>
                </a:solidFill>
              </a:rPr>
              <a:t>파르나소스</a:t>
            </a:r>
            <a:r>
              <a:rPr lang="ko-KR" altLang="en-US" sz="2000" dirty="0">
                <a:solidFill>
                  <a:schemeClr val="tx1"/>
                </a:solidFill>
              </a:rPr>
              <a:t> 산의 동굴에 살던 큰 뱀을 뜻하며</a:t>
            </a:r>
            <a:r>
              <a:rPr lang="en-US" altLang="ko-KR" sz="2000" dirty="0">
                <a:solidFill>
                  <a:schemeClr val="tx1"/>
                </a:solidFill>
              </a:rPr>
              <a:t>, </a:t>
            </a:r>
            <a:r>
              <a:rPr lang="ko-KR" altLang="en-US" sz="2000" dirty="0">
                <a:solidFill>
                  <a:schemeClr val="tx1"/>
                </a:solidFill>
              </a:rPr>
              <a:t>아폴로 신이 </a:t>
            </a:r>
            <a:r>
              <a:rPr lang="ko-KR" altLang="en-US" sz="2000" dirty="0" err="1">
                <a:solidFill>
                  <a:schemeClr val="tx1"/>
                </a:solidFill>
              </a:rPr>
              <a:t>델파이에서</a:t>
            </a:r>
            <a:r>
              <a:rPr lang="ko-KR" altLang="en-US" sz="2000" dirty="0">
                <a:solidFill>
                  <a:schemeClr val="tx1"/>
                </a:solidFill>
              </a:rPr>
              <a:t> </a:t>
            </a:r>
            <a:r>
              <a:rPr lang="ko-KR" altLang="en-US" sz="2000" dirty="0" err="1">
                <a:solidFill>
                  <a:schemeClr val="tx1"/>
                </a:solidFill>
              </a:rPr>
              <a:t>파이썬을</a:t>
            </a:r>
            <a:r>
              <a:rPr lang="ko-KR" altLang="en-US" sz="2000" dirty="0">
                <a:solidFill>
                  <a:schemeClr val="tx1"/>
                </a:solidFill>
              </a:rPr>
              <a:t> 퇴치했다는 이야기가 전해지고 </a:t>
            </a:r>
            <a:r>
              <a:rPr lang="ko-KR" altLang="en-US" sz="2000" dirty="0" smtClean="0">
                <a:solidFill>
                  <a:schemeClr val="tx1"/>
                </a:solidFill>
              </a:rPr>
              <a:t>있음</a:t>
            </a:r>
            <a:r>
              <a:rPr lang="en-US" altLang="ko-KR" sz="20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altLang="ko-KR" sz="2000" dirty="0" smtClean="0">
                <a:solidFill>
                  <a:schemeClr val="tx1"/>
                </a:solidFill>
              </a:rPr>
              <a:t> </a:t>
            </a:r>
            <a:r>
              <a:rPr lang="en-US" altLang="ko-KR" dirty="0" smtClean="0">
                <a:solidFill>
                  <a:schemeClr val="bg2"/>
                </a:solidFill>
              </a:rPr>
              <a:t>(</a:t>
            </a:r>
            <a:r>
              <a:rPr lang="ko-KR" altLang="en-US" dirty="0" smtClean="0">
                <a:solidFill>
                  <a:schemeClr val="bg2"/>
                </a:solidFill>
              </a:rPr>
              <a:t>대부분의 </a:t>
            </a:r>
            <a:r>
              <a:rPr lang="ko-KR" altLang="en-US" dirty="0" err="1">
                <a:solidFill>
                  <a:schemeClr val="bg2"/>
                </a:solidFill>
              </a:rPr>
              <a:t>파이썬</a:t>
            </a:r>
            <a:r>
              <a:rPr lang="ko-KR" altLang="en-US" dirty="0">
                <a:solidFill>
                  <a:schemeClr val="bg2"/>
                </a:solidFill>
              </a:rPr>
              <a:t> 책 표지와 아이콘이 뱀 모양으로 그려져 있는 이유가 여기에 있다</a:t>
            </a:r>
            <a:r>
              <a:rPr lang="en-US" altLang="ko-KR" dirty="0" smtClean="0">
                <a:solidFill>
                  <a:schemeClr val="bg2"/>
                </a:solidFill>
              </a:rPr>
              <a:t>.)</a:t>
            </a:r>
            <a:endParaRPr lang="ko-KR" altLang="en-US" dirty="0">
              <a:solidFill>
                <a:schemeClr val="bg2"/>
              </a:solidFill>
            </a:endParaRPr>
          </a:p>
        </p:txBody>
      </p:sp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1461218" y="418612"/>
            <a:ext cx="4731850" cy="1044329"/>
          </a:xfrm>
        </p:spPr>
        <p:txBody>
          <a:bodyPr>
            <a:normAutofit/>
          </a:bodyPr>
          <a:lstStyle/>
          <a:p>
            <a:r>
              <a:rPr lang="ko-KR" altLang="en-US" sz="3600" b="1" dirty="0" err="1" smtClean="0">
                <a:latin typeface="Malgun Gothic" panose="020B0503020000020004" pitchFamily="50" charset="-127"/>
                <a:ea typeface="Malgun Gothic" panose="020B0503020000020004" pitchFamily="50" charset="-127"/>
              </a:rPr>
              <a:t>파이썬이란</a:t>
            </a:r>
            <a:r>
              <a:rPr lang="en-US" altLang="ko-KR" sz="3600" b="1" dirty="0">
                <a:latin typeface="Malgun Gothic" panose="020B0503020000020004" pitchFamily="50" charset="-127"/>
                <a:ea typeface="Malgun Gothic" panose="020B0503020000020004" pitchFamily="50" charset="-127"/>
              </a:rPr>
              <a:t>? </a:t>
            </a:r>
            <a:endParaRPr lang="ko-KR" altLang="en-US" sz="3600" dirty="0"/>
          </a:p>
        </p:txBody>
      </p:sp>
    </p:spTree>
    <p:extLst>
      <p:ext uri="{BB962C8B-B14F-4D97-AF65-F5344CB8AC3E}">
        <p14:creationId xmlns:p14="http://schemas.microsoft.com/office/powerpoint/2010/main" val="423785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788152"/>
          </a:xfrm>
        </p:spPr>
        <p:txBody>
          <a:bodyPr>
            <a:normAutofit fontScale="85000" lnSpcReduction="10000"/>
          </a:bodyPr>
          <a:lstStyle/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4000" b="1" dirty="0" err="1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조건문</a:t>
            </a:r>
            <a:r>
              <a:rPr lang="ko-KR" altLang="ko-KR" sz="4000" b="1" dirty="0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 </a:t>
            </a:r>
            <a:r>
              <a:rPr lang="ko-KR" altLang="ko-KR" sz="4000" b="1" dirty="0" err="1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if</a:t>
            </a:r>
            <a:endParaRPr lang="ko-KR" altLang="ko-KR" sz="4000" b="1" dirty="0">
              <a:solidFill>
                <a:srgbClr val="FFFF00"/>
              </a:solidFill>
              <a:latin typeface="Arial" panose="020B0604020202020204" pitchFamily="34" charset="0"/>
              <a:ea typeface="&amp;quot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dirty="0" smtClean="0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&gt;&gt;&gt; </a:t>
            </a:r>
            <a:r>
              <a:rPr lang="ko-KR" altLang="ko-KR" dirty="0" err="1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a</a:t>
            </a:r>
            <a:r>
              <a:rPr lang="ko-KR" altLang="ko-KR" dirty="0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 = 3 &gt;&gt;&gt; </a:t>
            </a:r>
            <a:r>
              <a:rPr lang="ko-KR" altLang="ko-KR" b="1" dirty="0" err="1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if</a:t>
            </a:r>
            <a:r>
              <a:rPr lang="ko-KR" altLang="ko-KR" dirty="0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 </a:t>
            </a:r>
            <a:r>
              <a:rPr lang="ko-KR" altLang="ko-KR" dirty="0" err="1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a</a:t>
            </a:r>
            <a:r>
              <a:rPr lang="ko-KR" altLang="ko-KR" dirty="0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 &gt; 1: ... </a:t>
            </a:r>
            <a:r>
              <a:rPr lang="ko-KR" altLang="ko-KR" dirty="0" err="1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print</a:t>
            </a:r>
            <a:r>
              <a:rPr lang="ko-KR" altLang="ko-KR" dirty="0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("</a:t>
            </a:r>
            <a:r>
              <a:rPr lang="ko-KR" altLang="ko-KR" dirty="0" err="1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a</a:t>
            </a:r>
            <a:r>
              <a:rPr lang="ko-KR" altLang="ko-KR" dirty="0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 </a:t>
            </a:r>
            <a:r>
              <a:rPr lang="ko-KR" altLang="ko-KR" dirty="0" err="1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is</a:t>
            </a:r>
            <a:r>
              <a:rPr lang="ko-KR" altLang="ko-KR" dirty="0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 </a:t>
            </a:r>
            <a:r>
              <a:rPr lang="ko-KR" altLang="ko-KR" dirty="0" err="1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greater</a:t>
            </a:r>
            <a:r>
              <a:rPr lang="ko-KR" altLang="ko-KR" dirty="0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 </a:t>
            </a:r>
            <a:r>
              <a:rPr lang="ko-KR" altLang="ko-KR" dirty="0" err="1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than</a:t>
            </a:r>
            <a:r>
              <a:rPr lang="ko-KR" altLang="ko-KR" dirty="0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 1") ... </a:t>
            </a:r>
            <a:r>
              <a:rPr lang="ko-KR" altLang="ko-KR" dirty="0" err="1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a</a:t>
            </a:r>
            <a:r>
              <a:rPr lang="ko-KR" altLang="ko-KR" dirty="0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 </a:t>
            </a:r>
            <a:r>
              <a:rPr lang="ko-KR" altLang="ko-KR" b="1" dirty="0" err="1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is</a:t>
            </a:r>
            <a:r>
              <a:rPr lang="ko-KR" altLang="ko-KR" dirty="0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 </a:t>
            </a:r>
            <a:r>
              <a:rPr lang="ko-KR" altLang="ko-KR" dirty="0" err="1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greater</a:t>
            </a:r>
            <a:r>
              <a:rPr lang="ko-KR" altLang="ko-KR" dirty="0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 </a:t>
            </a:r>
            <a:r>
              <a:rPr lang="ko-KR" altLang="ko-KR" dirty="0" err="1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than</a:t>
            </a:r>
            <a:r>
              <a:rPr lang="ko-KR" altLang="ko-KR" dirty="0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 1 </a:t>
            </a:r>
            <a:endParaRPr lang="ko-KR" altLang="ko-KR" sz="1800" dirty="0">
              <a:solidFill>
                <a:srgbClr val="FFFF00"/>
              </a:solidFill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dirty="0">
                <a:solidFill>
                  <a:srgbClr val="FFFF00"/>
                </a:solidFill>
                <a:latin typeface="Arial" panose="020B0604020202020204" pitchFamily="34" charset="0"/>
              </a:rPr>
              <a:t>※ </a:t>
            </a:r>
            <a:r>
              <a:rPr lang="ko-KR" altLang="ko-KR" dirty="0" err="1">
                <a:solidFill>
                  <a:srgbClr val="FFFF00"/>
                </a:solidFill>
                <a:latin typeface="Arial" panose="020B0604020202020204" pitchFamily="34" charset="0"/>
              </a:rPr>
              <a:t>print문</a:t>
            </a:r>
            <a:r>
              <a:rPr lang="ko-KR" altLang="ko-KR" dirty="0">
                <a:solidFill>
                  <a:srgbClr val="FFFF00"/>
                </a:solidFill>
                <a:latin typeface="Arial" panose="020B0604020202020204" pitchFamily="34" charset="0"/>
              </a:rPr>
              <a:t> 앞의 '...'은 아직 문장이 끝나지 않았음을 의미한다.</a:t>
            </a:r>
            <a:endParaRPr lang="ko-KR" altLang="ko-KR" sz="1800" dirty="0">
              <a:solidFill>
                <a:srgbClr val="FFFF00"/>
              </a:solidFill>
              <a:latin typeface="Arial" panose="020B0604020202020204" pitchFamily="34" charset="0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2400" dirty="0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위 예제는 </a:t>
            </a:r>
            <a:r>
              <a:rPr lang="ko-KR" altLang="ko-KR" sz="2400" dirty="0" err="1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a가</a:t>
            </a:r>
            <a:r>
              <a:rPr lang="ko-KR" altLang="ko-KR" sz="2400" dirty="0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 1보다 크면 "</a:t>
            </a:r>
            <a:r>
              <a:rPr lang="ko-KR" altLang="ko-KR" sz="2400" dirty="0" err="1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a</a:t>
            </a:r>
            <a:r>
              <a:rPr lang="ko-KR" altLang="ko-KR" sz="2400" dirty="0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 </a:t>
            </a:r>
            <a:r>
              <a:rPr lang="ko-KR" altLang="ko-KR" sz="2400" dirty="0" err="1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is</a:t>
            </a:r>
            <a:r>
              <a:rPr lang="ko-KR" altLang="ko-KR" sz="2400" dirty="0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 </a:t>
            </a:r>
            <a:r>
              <a:rPr lang="ko-KR" altLang="ko-KR" sz="2400" dirty="0" err="1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greater</a:t>
            </a:r>
            <a:r>
              <a:rPr lang="ko-KR" altLang="ko-KR" sz="2400" dirty="0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 </a:t>
            </a:r>
            <a:r>
              <a:rPr lang="ko-KR" altLang="ko-KR" sz="2400" dirty="0" err="1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than</a:t>
            </a:r>
            <a:r>
              <a:rPr lang="ko-KR" altLang="ko-KR" sz="2400" dirty="0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 1"이라는 문장을 출력(</a:t>
            </a:r>
            <a:r>
              <a:rPr lang="ko-KR" altLang="ko-KR" sz="2400" dirty="0" err="1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print</a:t>
            </a:r>
            <a:r>
              <a:rPr lang="ko-KR" altLang="ko-KR" sz="2400" dirty="0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)하라는 뜻이다. </a:t>
            </a:r>
            <a:endParaRPr lang="en-US" altLang="ko-KR" sz="2400" dirty="0" smtClean="0">
              <a:solidFill>
                <a:srgbClr val="FFFF00"/>
              </a:solidFill>
              <a:latin typeface="Arial" panose="020B0604020202020204" pitchFamily="34" charset="0"/>
              <a:ea typeface="&amp;quot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2400" dirty="0" smtClean="0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위 </a:t>
            </a:r>
            <a:r>
              <a:rPr lang="ko-KR" altLang="ko-KR" sz="2400" dirty="0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예제에서 </a:t>
            </a:r>
            <a:r>
              <a:rPr lang="ko-KR" altLang="ko-KR" sz="2400" dirty="0" err="1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a는</a:t>
            </a:r>
            <a:r>
              <a:rPr lang="ko-KR" altLang="ko-KR" sz="2400" dirty="0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 3이므로 1보다 크다. 따라서 두 번째 "..." 이후에 </a:t>
            </a:r>
            <a:r>
              <a:rPr lang="ko-KR" altLang="ko-KR" dirty="0" err="1">
                <a:solidFill>
                  <a:srgbClr val="FFFF00"/>
                </a:solidFill>
                <a:latin typeface="Consolas" panose="020B0609020204030204" pitchFamily="49" charset="0"/>
                <a:ea typeface="&amp;quot"/>
              </a:rPr>
              <a:t>Enter</a:t>
            </a:r>
            <a:r>
              <a:rPr lang="ko-KR" altLang="ko-KR" sz="2400" dirty="0" err="1">
                <a:solidFill>
                  <a:srgbClr val="FFFF00"/>
                </a:solidFill>
                <a:ea typeface="&amp;quot"/>
              </a:rPr>
              <a:t>키를</a:t>
            </a:r>
            <a:r>
              <a:rPr lang="ko-KR" altLang="ko-KR" sz="2400" dirty="0">
                <a:solidFill>
                  <a:srgbClr val="FFFF00"/>
                </a:solidFill>
                <a:ea typeface="&amp;quot"/>
              </a:rPr>
              <a:t> 입력하면 </a:t>
            </a:r>
            <a:r>
              <a:rPr lang="ko-KR" altLang="ko-KR" sz="2400" dirty="0" err="1">
                <a:solidFill>
                  <a:srgbClr val="FFFF00"/>
                </a:solidFill>
                <a:ea typeface="&amp;quot"/>
              </a:rPr>
              <a:t>if문이</a:t>
            </a:r>
            <a:r>
              <a:rPr lang="ko-KR" altLang="ko-KR" sz="2400" dirty="0">
                <a:solidFill>
                  <a:srgbClr val="FFFF00"/>
                </a:solidFill>
                <a:ea typeface="&amp;quot"/>
              </a:rPr>
              <a:t> 종료되고 "</a:t>
            </a:r>
            <a:r>
              <a:rPr lang="ko-KR" altLang="ko-KR" sz="2400" dirty="0" err="1">
                <a:solidFill>
                  <a:srgbClr val="FFFF00"/>
                </a:solidFill>
                <a:ea typeface="&amp;quot"/>
              </a:rPr>
              <a:t>a</a:t>
            </a:r>
            <a:r>
              <a:rPr lang="ko-KR" altLang="ko-KR" sz="2400" dirty="0">
                <a:solidFill>
                  <a:srgbClr val="FFFF00"/>
                </a:solidFill>
                <a:ea typeface="&amp;quot"/>
              </a:rPr>
              <a:t> </a:t>
            </a:r>
            <a:r>
              <a:rPr lang="ko-KR" altLang="ko-KR" sz="2400" dirty="0" err="1">
                <a:solidFill>
                  <a:srgbClr val="FFFF00"/>
                </a:solidFill>
                <a:ea typeface="&amp;quot"/>
              </a:rPr>
              <a:t>is</a:t>
            </a:r>
            <a:r>
              <a:rPr lang="ko-KR" altLang="ko-KR" sz="2400" dirty="0">
                <a:solidFill>
                  <a:srgbClr val="FFFF00"/>
                </a:solidFill>
                <a:ea typeface="&amp;quot"/>
              </a:rPr>
              <a:t> </a:t>
            </a:r>
            <a:r>
              <a:rPr lang="ko-KR" altLang="ko-KR" sz="2400" dirty="0" err="1">
                <a:solidFill>
                  <a:srgbClr val="FFFF00"/>
                </a:solidFill>
                <a:ea typeface="&amp;quot"/>
              </a:rPr>
              <a:t>greater</a:t>
            </a:r>
            <a:r>
              <a:rPr lang="ko-KR" altLang="ko-KR" sz="2400" dirty="0">
                <a:solidFill>
                  <a:srgbClr val="FFFF00"/>
                </a:solidFill>
                <a:ea typeface="&amp;quot"/>
              </a:rPr>
              <a:t> </a:t>
            </a:r>
            <a:r>
              <a:rPr lang="ko-KR" altLang="ko-KR" sz="2400" dirty="0" err="1">
                <a:solidFill>
                  <a:srgbClr val="FFFF00"/>
                </a:solidFill>
                <a:ea typeface="&amp;quot"/>
              </a:rPr>
              <a:t>than</a:t>
            </a:r>
            <a:r>
              <a:rPr lang="ko-KR" altLang="ko-KR" sz="2400" dirty="0">
                <a:solidFill>
                  <a:srgbClr val="FFFF00"/>
                </a:solidFill>
                <a:ea typeface="&amp;quot"/>
              </a:rPr>
              <a:t> 1"이라는 문장이 출력된다. </a:t>
            </a:r>
            <a:endParaRPr lang="ko-KR" altLang="ko-KR" sz="1800" dirty="0">
              <a:solidFill>
                <a:srgbClr val="FFFF00"/>
              </a:solidFill>
              <a:latin typeface="Arial" panose="020B0604020202020204" pitchFamily="34" charset="0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dirty="0" err="1">
                <a:solidFill>
                  <a:srgbClr val="FFFF00"/>
                </a:solidFill>
                <a:latin typeface="Consolas" panose="020B0609020204030204" pitchFamily="49" charset="0"/>
                <a:ea typeface="&amp;quot"/>
              </a:rPr>
              <a:t>if</a:t>
            </a:r>
            <a:r>
              <a:rPr lang="ko-KR" altLang="ko-KR" dirty="0">
                <a:solidFill>
                  <a:srgbClr val="FFFF00"/>
                </a:solidFill>
                <a:latin typeface="Consolas" panose="020B0609020204030204" pitchFamily="49" charset="0"/>
                <a:ea typeface="&amp;quot"/>
              </a:rPr>
              <a:t> </a:t>
            </a:r>
            <a:r>
              <a:rPr lang="ko-KR" altLang="ko-KR" dirty="0" err="1">
                <a:solidFill>
                  <a:srgbClr val="FFFF00"/>
                </a:solidFill>
                <a:latin typeface="Consolas" panose="020B0609020204030204" pitchFamily="49" charset="0"/>
                <a:ea typeface="&amp;quot"/>
              </a:rPr>
              <a:t>a</a:t>
            </a:r>
            <a:r>
              <a:rPr lang="ko-KR" altLang="ko-KR" dirty="0">
                <a:solidFill>
                  <a:srgbClr val="FFFF00"/>
                </a:solidFill>
                <a:latin typeface="Consolas" panose="020B0609020204030204" pitchFamily="49" charset="0"/>
                <a:ea typeface="&amp;quot"/>
              </a:rPr>
              <a:t> &gt; 1:</a:t>
            </a:r>
            <a:r>
              <a:rPr lang="ko-KR" altLang="ko-KR" sz="2400" dirty="0">
                <a:solidFill>
                  <a:srgbClr val="FFFF00"/>
                </a:solidFill>
                <a:ea typeface="&amp;quot"/>
              </a:rPr>
              <a:t> 다음 문장은 </a:t>
            </a:r>
            <a:r>
              <a:rPr lang="ko-KR" altLang="ko-KR" dirty="0" err="1">
                <a:solidFill>
                  <a:srgbClr val="FFFF00"/>
                </a:solidFill>
                <a:latin typeface="Consolas" panose="020B0609020204030204" pitchFamily="49" charset="0"/>
                <a:ea typeface="&amp;quot"/>
              </a:rPr>
              <a:t>Tap</a:t>
            </a:r>
            <a:r>
              <a:rPr lang="ko-KR" altLang="ko-KR" sz="2400" dirty="0">
                <a:solidFill>
                  <a:srgbClr val="FFFF00"/>
                </a:solidFill>
                <a:ea typeface="&amp;quot"/>
              </a:rPr>
              <a:t> 키 또는 </a:t>
            </a:r>
            <a:r>
              <a:rPr lang="ko-KR" altLang="ko-KR" dirty="0" err="1">
                <a:solidFill>
                  <a:srgbClr val="FFFF00"/>
                </a:solidFill>
                <a:latin typeface="Consolas" panose="020B0609020204030204" pitchFamily="49" charset="0"/>
                <a:ea typeface="&amp;quot"/>
              </a:rPr>
              <a:t>Spacebar</a:t>
            </a:r>
            <a:r>
              <a:rPr lang="ko-KR" altLang="ko-KR" sz="2400" dirty="0">
                <a:solidFill>
                  <a:srgbClr val="FFFF00"/>
                </a:solidFill>
                <a:ea typeface="&amp;quot"/>
              </a:rPr>
              <a:t> 키 4개를 이용해 반드시 들여쓰기 한 후에 </a:t>
            </a:r>
            <a:r>
              <a:rPr lang="ko-KR" altLang="ko-KR" dirty="0" err="1">
                <a:solidFill>
                  <a:srgbClr val="FFFF00"/>
                </a:solidFill>
                <a:latin typeface="Consolas" panose="020B0609020204030204" pitchFamily="49" charset="0"/>
                <a:ea typeface="&amp;quot"/>
              </a:rPr>
              <a:t>print</a:t>
            </a:r>
            <a:r>
              <a:rPr lang="ko-KR" altLang="ko-KR" dirty="0">
                <a:solidFill>
                  <a:srgbClr val="FFFF00"/>
                </a:solidFill>
                <a:latin typeface="Consolas" panose="020B0609020204030204" pitchFamily="49" charset="0"/>
                <a:ea typeface="&amp;quot"/>
              </a:rPr>
              <a:t>("</a:t>
            </a:r>
            <a:r>
              <a:rPr lang="ko-KR" altLang="ko-KR" dirty="0" err="1">
                <a:solidFill>
                  <a:srgbClr val="FFFF00"/>
                </a:solidFill>
                <a:latin typeface="Consolas" panose="020B0609020204030204" pitchFamily="49" charset="0"/>
                <a:ea typeface="&amp;quot"/>
              </a:rPr>
              <a:t>a</a:t>
            </a:r>
            <a:r>
              <a:rPr lang="ko-KR" altLang="ko-KR" dirty="0">
                <a:solidFill>
                  <a:srgbClr val="FFFF00"/>
                </a:solidFill>
                <a:latin typeface="Consolas" panose="020B0609020204030204" pitchFamily="49" charset="0"/>
                <a:ea typeface="&amp;quot"/>
              </a:rPr>
              <a:t> </a:t>
            </a:r>
            <a:r>
              <a:rPr lang="ko-KR" altLang="ko-KR" dirty="0" err="1">
                <a:solidFill>
                  <a:srgbClr val="FFFF00"/>
                </a:solidFill>
                <a:latin typeface="Consolas" panose="020B0609020204030204" pitchFamily="49" charset="0"/>
                <a:ea typeface="&amp;quot"/>
              </a:rPr>
              <a:t>is</a:t>
            </a:r>
            <a:r>
              <a:rPr lang="ko-KR" altLang="ko-KR" dirty="0">
                <a:solidFill>
                  <a:srgbClr val="FFFF00"/>
                </a:solidFill>
                <a:latin typeface="Consolas" panose="020B0609020204030204" pitchFamily="49" charset="0"/>
                <a:ea typeface="&amp;quot"/>
              </a:rPr>
              <a:t> </a:t>
            </a:r>
            <a:r>
              <a:rPr lang="ko-KR" altLang="ko-KR" dirty="0" err="1">
                <a:solidFill>
                  <a:srgbClr val="FFFF00"/>
                </a:solidFill>
                <a:latin typeface="Consolas" panose="020B0609020204030204" pitchFamily="49" charset="0"/>
                <a:ea typeface="&amp;quot"/>
              </a:rPr>
              <a:t>greater</a:t>
            </a:r>
            <a:r>
              <a:rPr lang="ko-KR" altLang="ko-KR" dirty="0">
                <a:solidFill>
                  <a:srgbClr val="FFFF00"/>
                </a:solidFill>
                <a:latin typeface="Consolas" panose="020B0609020204030204" pitchFamily="49" charset="0"/>
                <a:ea typeface="&amp;quot"/>
              </a:rPr>
              <a:t> </a:t>
            </a:r>
            <a:r>
              <a:rPr lang="ko-KR" altLang="ko-KR" dirty="0" err="1">
                <a:solidFill>
                  <a:srgbClr val="FFFF00"/>
                </a:solidFill>
                <a:latin typeface="Consolas" panose="020B0609020204030204" pitchFamily="49" charset="0"/>
                <a:ea typeface="&amp;quot"/>
              </a:rPr>
              <a:t>than</a:t>
            </a:r>
            <a:r>
              <a:rPr lang="ko-KR" altLang="ko-KR" dirty="0">
                <a:solidFill>
                  <a:srgbClr val="FFFF00"/>
                </a:solidFill>
                <a:latin typeface="Consolas" panose="020B0609020204030204" pitchFamily="49" charset="0"/>
                <a:ea typeface="&amp;quot"/>
              </a:rPr>
              <a:t> 1")</a:t>
            </a:r>
            <a:r>
              <a:rPr lang="ko-KR" altLang="ko-KR" sz="2400" dirty="0">
                <a:solidFill>
                  <a:srgbClr val="FFFF00"/>
                </a:solidFill>
                <a:ea typeface="&amp;quot"/>
              </a:rPr>
              <a:t>이라고 작성해야 한다</a:t>
            </a:r>
            <a:r>
              <a:rPr lang="ko-KR" altLang="ko-KR" sz="2400" dirty="0" smtClean="0">
                <a:solidFill>
                  <a:srgbClr val="FFFF00"/>
                </a:solidFill>
                <a:ea typeface="&amp;quot"/>
              </a:rPr>
              <a:t>.</a:t>
            </a:r>
            <a:endParaRPr lang="en-US" altLang="ko-KR" sz="2400" dirty="0" smtClean="0">
              <a:solidFill>
                <a:srgbClr val="FFFF00"/>
              </a:solidFill>
              <a:ea typeface="&amp;quot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ko-KR" altLang="ko-KR" sz="4000" b="1" dirty="0">
              <a:solidFill>
                <a:srgbClr val="FFFF00"/>
              </a:solidFill>
              <a:latin typeface="Arial" panose="020B0604020202020204" pitchFamily="34" charset="0"/>
              <a:ea typeface="&amp;quot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4000" b="1" dirty="0" err="1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반복문</a:t>
            </a:r>
            <a:r>
              <a:rPr lang="ko-KR" altLang="ko-KR" sz="4000" b="1" dirty="0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 </a:t>
            </a:r>
            <a:r>
              <a:rPr lang="ko-KR" altLang="ko-KR" sz="4000" b="1" dirty="0" err="1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for</a:t>
            </a:r>
            <a:endParaRPr lang="ko-KR" altLang="ko-KR" sz="4000" b="1" dirty="0">
              <a:solidFill>
                <a:srgbClr val="FFFF00"/>
              </a:solidFill>
              <a:latin typeface="Arial" panose="020B0604020202020204" pitchFamily="34" charset="0"/>
              <a:ea typeface="&amp;quot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dirty="0" smtClean="0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&gt;&gt;&gt; </a:t>
            </a:r>
            <a:r>
              <a:rPr lang="ko-KR" altLang="ko-KR" b="1" dirty="0" err="1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for</a:t>
            </a:r>
            <a:r>
              <a:rPr lang="ko-KR" altLang="ko-KR" dirty="0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 </a:t>
            </a:r>
            <a:r>
              <a:rPr lang="ko-KR" altLang="ko-KR" dirty="0" err="1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a</a:t>
            </a:r>
            <a:r>
              <a:rPr lang="ko-KR" altLang="ko-KR" dirty="0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 </a:t>
            </a:r>
            <a:r>
              <a:rPr lang="ko-KR" altLang="ko-KR" b="1" dirty="0" err="1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in</a:t>
            </a:r>
            <a:r>
              <a:rPr lang="ko-KR" altLang="ko-KR" dirty="0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 [1, 2, 3]: ... </a:t>
            </a:r>
            <a:r>
              <a:rPr lang="ko-KR" altLang="ko-KR" dirty="0" err="1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print</a:t>
            </a:r>
            <a:r>
              <a:rPr lang="ko-KR" altLang="ko-KR" dirty="0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(</a:t>
            </a:r>
            <a:r>
              <a:rPr lang="ko-KR" altLang="ko-KR" dirty="0" err="1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a</a:t>
            </a:r>
            <a:r>
              <a:rPr lang="ko-KR" altLang="ko-KR" dirty="0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) ... 1 2 3 </a:t>
            </a:r>
            <a:endParaRPr lang="ko-KR" altLang="ko-KR" sz="1800" dirty="0">
              <a:solidFill>
                <a:srgbClr val="FFFF00"/>
              </a:solidFill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2400" dirty="0" err="1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for문을</a:t>
            </a:r>
            <a:r>
              <a:rPr lang="ko-KR" altLang="ko-KR" sz="2400" dirty="0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 이용하면 실행해야 할 문장을 여러 번 반복해서 실행시킬 수 있다. 위의 예는 대괄호([ ]) 사이에 있는 값들을 하나씩 출력한다. 위 코드의 의미는 "[1, 2, 3]이라는 리스트의 앞에서부터 하나씩 꺼내어 </a:t>
            </a:r>
            <a:r>
              <a:rPr lang="ko-KR" altLang="ko-KR" sz="2400" dirty="0" err="1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a라는</a:t>
            </a:r>
            <a:r>
              <a:rPr lang="ko-KR" altLang="ko-KR" sz="2400" dirty="0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 변수에 대입한 후 </a:t>
            </a:r>
            <a:r>
              <a:rPr lang="ko-KR" altLang="ko-KR" dirty="0" err="1">
                <a:solidFill>
                  <a:srgbClr val="FFFF00"/>
                </a:solidFill>
                <a:latin typeface="Consolas" panose="020B0609020204030204" pitchFamily="49" charset="0"/>
                <a:ea typeface="&amp;quot"/>
              </a:rPr>
              <a:t>print</a:t>
            </a:r>
            <a:r>
              <a:rPr lang="ko-KR" altLang="ko-KR" dirty="0">
                <a:solidFill>
                  <a:srgbClr val="FFFF00"/>
                </a:solidFill>
                <a:latin typeface="Consolas" panose="020B0609020204030204" pitchFamily="49" charset="0"/>
                <a:ea typeface="&amp;quot"/>
              </a:rPr>
              <a:t>(</a:t>
            </a:r>
            <a:r>
              <a:rPr lang="ko-KR" altLang="ko-KR" dirty="0" err="1">
                <a:solidFill>
                  <a:srgbClr val="FFFF00"/>
                </a:solidFill>
                <a:latin typeface="Consolas" panose="020B0609020204030204" pitchFamily="49" charset="0"/>
                <a:ea typeface="&amp;quot"/>
              </a:rPr>
              <a:t>a</a:t>
            </a:r>
            <a:r>
              <a:rPr lang="ko-KR" altLang="ko-KR" dirty="0">
                <a:solidFill>
                  <a:srgbClr val="FFFF00"/>
                </a:solidFill>
                <a:latin typeface="Consolas" panose="020B0609020204030204" pitchFamily="49" charset="0"/>
                <a:ea typeface="&amp;quot"/>
              </a:rPr>
              <a:t>)</a:t>
            </a:r>
            <a:r>
              <a:rPr lang="ko-KR" altLang="ko-KR" sz="2400" dirty="0" err="1">
                <a:solidFill>
                  <a:srgbClr val="FFFF00"/>
                </a:solidFill>
                <a:ea typeface="&amp;quot"/>
              </a:rPr>
              <a:t>를</a:t>
            </a:r>
            <a:r>
              <a:rPr lang="ko-KR" altLang="ko-KR" sz="2400" dirty="0">
                <a:solidFill>
                  <a:srgbClr val="FFFF00"/>
                </a:solidFill>
                <a:ea typeface="&amp;quot"/>
              </a:rPr>
              <a:t> </a:t>
            </a:r>
            <a:r>
              <a:rPr lang="ko-KR" altLang="ko-KR" sz="2400" dirty="0" err="1">
                <a:solidFill>
                  <a:srgbClr val="FFFF00"/>
                </a:solidFill>
                <a:ea typeface="&amp;quot"/>
              </a:rPr>
              <a:t>수행하라"이다</a:t>
            </a:r>
            <a:r>
              <a:rPr lang="ko-KR" altLang="ko-KR" sz="2400" dirty="0">
                <a:solidFill>
                  <a:srgbClr val="FFFF00"/>
                </a:solidFill>
                <a:ea typeface="&amp;quot"/>
              </a:rPr>
              <a:t>. 당연히 </a:t>
            </a:r>
            <a:r>
              <a:rPr lang="ko-KR" altLang="ko-KR" sz="2400" dirty="0" err="1">
                <a:solidFill>
                  <a:srgbClr val="FFFF00"/>
                </a:solidFill>
                <a:ea typeface="&amp;quot"/>
              </a:rPr>
              <a:t>a에</a:t>
            </a:r>
            <a:r>
              <a:rPr lang="ko-KR" altLang="ko-KR" sz="2400" dirty="0">
                <a:solidFill>
                  <a:srgbClr val="FFFF00"/>
                </a:solidFill>
                <a:ea typeface="&amp;quot"/>
              </a:rPr>
              <a:t> 차례로 1, 2, 3이라는 값이 대입되며 </a:t>
            </a:r>
            <a:r>
              <a:rPr lang="ko-KR" altLang="ko-KR" dirty="0" err="1">
                <a:solidFill>
                  <a:srgbClr val="FFFF00"/>
                </a:solidFill>
                <a:latin typeface="Consolas" panose="020B0609020204030204" pitchFamily="49" charset="0"/>
                <a:ea typeface="&amp;quot"/>
              </a:rPr>
              <a:t>print</a:t>
            </a:r>
            <a:r>
              <a:rPr lang="ko-KR" altLang="ko-KR" dirty="0">
                <a:solidFill>
                  <a:srgbClr val="FFFF00"/>
                </a:solidFill>
                <a:latin typeface="Consolas" panose="020B0609020204030204" pitchFamily="49" charset="0"/>
                <a:ea typeface="&amp;quot"/>
              </a:rPr>
              <a:t>(</a:t>
            </a:r>
            <a:r>
              <a:rPr lang="ko-KR" altLang="ko-KR" dirty="0" err="1">
                <a:solidFill>
                  <a:srgbClr val="FFFF00"/>
                </a:solidFill>
                <a:latin typeface="Consolas" panose="020B0609020204030204" pitchFamily="49" charset="0"/>
                <a:ea typeface="&amp;quot"/>
              </a:rPr>
              <a:t>a</a:t>
            </a:r>
            <a:r>
              <a:rPr lang="ko-KR" altLang="ko-KR" dirty="0">
                <a:solidFill>
                  <a:srgbClr val="FFFF00"/>
                </a:solidFill>
                <a:latin typeface="Consolas" panose="020B0609020204030204" pitchFamily="49" charset="0"/>
                <a:ea typeface="&amp;quot"/>
              </a:rPr>
              <a:t>)</a:t>
            </a:r>
            <a:r>
              <a:rPr lang="ko-KR" altLang="ko-KR" sz="2400" dirty="0">
                <a:solidFill>
                  <a:srgbClr val="FFFF00"/>
                </a:solidFill>
                <a:ea typeface="&amp;quot"/>
              </a:rPr>
              <a:t>에 의해서 그 값이 차례대로 출력된다.</a:t>
            </a:r>
            <a:endParaRPr lang="ko-KR" altLang="ko-KR" sz="4800" dirty="0">
              <a:solidFill>
                <a:srgbClr val="FFFF00"/>
              </a:solidFill>
              <a:latin typeface="Arial" panose="020B0604020202020204" pitchFamily="34" charset="0"/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5396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678424"/>
          </a:xfrm>
        </p:spPr>
        <p:txBody>
          <a:bodyPr>
            <a:normAutofit lnSpcReduction="10000"/>
          </a:bodyPr>
          <a:lstStyle/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4000" b="1" dirty="0" err="1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반복문</a:t>
            </a:r>
            <a:r>
              <a:rPr lang="ko-KR" altLang="ko-KR" sz="4000" b="1" dirty="0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 </a:t>
            </a:r>
            <a:r>
              <a:rPr lang="ko-KR" altLang="ko-KR" sz="4000" b="1" dirty="0" err="1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while</a:t>
            </a:r>
            <a:endParaRPr lang="ko-KR" altLang="ko-KR" sz="4000" b="1" dirty="0">
              <a:solidFill>
                <a:srgbClr val="FFFF00"/>
              </a:solidFill>
              <a:latin typeface="Arial" panose="020B0604020202020204" pitchFamily="34" charset="0"/>
              <a:ea typeface="&amp;quot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dirty="0" smtClean="0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&gt;&gt;&gt; </a:t>
            </a:r>
            <a:r>
              <a:rPr lang="ko-KR" altLang="ko-KR" dirty="0" err="1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i</a:t>
            </a:r>
            <a:r>
              <a:rPr lang="ko-KR" altLang="ko-KR" dirty="0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 = 0 &gt;&gt;&gt; </a:t>
            </a:r>
            <a:r>
              <a:rPr lang="ko-KR" altLang="ko-KR" b="1" dirty="0" err="1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while</a:t>
            </a:r>
            <a:r>
              <a:rPr lang="ko-KR" altLang="ko-KR" dirty="0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 </a:t>
            </a:r>
            <a:r>
              <a:rPr lang="ko-KR" altLang="ko-KR" dirty="0" err="1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i</a:t>
            </a:r>
            <a:r>
              <a:rPr lang="ko-KR" altLang="ko-KR" dirty="0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 &lt; 3: ... </a:t>
            </a:r>
            <a:r>
              <a:rPr lang="ko-KR" altLang="ko-KR" dirty="0" err="1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i</a:t>
            </a:r>
            <a:r>
              <a:rPr lang="ko-KR" altLang="ko-KR" dirty="0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=i+1 ... </a:t>
            </a:r>
            <a:r>
              <a:rPr lang="ko-KR" altLang="ko-KR" dirty="0" err="1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print</a:t>
            </a:r>
            <a:r>
              <a:rPr lang="ko-KR" altLang="ko-KR" dirty="0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(</a:t>
            </a:r>
            <a:r>
              <a:rPr lang="ko-KR" altLang="ko-KR" dirty="0" err="1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i</a:t>
            </a:r>
            <a:r>
              <a:rPr lang="ko-KR" altLang="ko-KR" dirty="0">
                <a:solidFill>
                  <a:srgbClr val="FFFF00"/>
                </a:solidFill>
                <a:latin typeface="Consolas" panose="020B0609020204030204" pitchFamily="49" charset="0"/>
                <a:ea typeface="Menlo"/>
              </a:rPr>
              <a:t>) ... 1 2 3 </a:t>
            </a:r>
            <a:endParaRPr lang="ko-KR" altLang="ko-KR" sz="1800" dirty="0">
              <a:solidFill>
                <a:srgbClr val="FFFF00"/>
              </a:solidFill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2400" dirty="0" err="1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while이라는</a:t>
            </a:r>
            <a:r>
              <a:rPr lang="ko-KR" altLang="ko-KR" sz="2400" dirty="0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 영어 단어는 "~인 </a:t>
            </a:r>
            <a:r>
              <a:rPr lang="ko-KR" altLang="ko-KR" sz="2400" dirty="0" err="1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동안"이란</a:t>
            </a:r>
            <a:r>
              <a:rPr lang="ko-KR" altLang="ko-KR" sz="2400" dirty="0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 뜻이다. </a:t>
            </a:r>
            <a:r>
              <a:rPr lang="ko-KR" altLang="ko-KR" sz="2400" dirty="0" err="1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for문과</a:t>
            </a:r>
            <a:r>
              <a:rPr lang="ko-KR" altLang="ko-KR" sz="2400" dirty="0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 마찬가지로 반복해서 문장을 수행할 수 있도록 해준다. 위의 예제는 </a:t>
            </a:r>
            <a:r>
              <a:rPr lang="ko-KR" altLang="ko-KR" sz="2400" dirty="0" err="1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i</a:t>
            </a:r>
            <a:r>
              <a:rPr lang="ko-KR" altLang="ko-KR" sz="2400" dirty="0">
                <a:solidFill>
                  <a:srgbClr val="FFFF00"/>
                </a:solidFill>
                <a:latin typeface="Arial" panose="020B0604020202020204" pitchFamily="34" charset="0"/>
                <a:ea typeface="&amp;quot"/>
              </a:rPr>
              <a:t> 값이 3보다 작은 동안 </a:t>
            </a:r>
            <a:r>
              <a:rPr lang="ko-KR" altLang="ko-KR" dirty="0" err="1">
                <a:solidFill>
                  <a:srgbClr val="FFFF00"/>
                </a:solidFill>
                <a:latin typeface="Consolas" panose="020B0609020204030204" pitchFamily="49" charset="0"/>
                <a:ea typeface="&amp;quot"/>
              </a:rPr>
              <a:t>i</a:t>
            </a:r>
            <a:r>
              <a:rPr lang="ko-KR" altLang="ko-KR" dirty="0">
                <a:solidFill>
                  <a:srgbClr val="FFFF00"/>
                </a:solidFill>
                <a:latin typeface="Consolas" panose="020B0609020204030204" pitchFamily="49" charset="0"/>
                <a:ea typeface="&amp;quot"/>
              </a:rPr>
              <a:t>=i+1</a:t>
            </a:r>
            <a:r>
              <a:rPr lang="ko-KR" altLang="ko-KR" sz="2400" dirty="0">
                <a:solidFill>
                  <a:srgbClr val="FFFF00"/>
                </a:solidFill>
                <a:ea typeface="&amp;quot"/>
              </a:rPr>
              <a:t>과 </a:t>
            </a:r>
            <a:r>
              <a:rPr lang="ko-KR" altLang="ko-KR" dirty="0" err="1">
                <a:solidFill>
                  <a:srgbClr val="FFFF00"/>
                </a:solidFill>
                <a:latin typeface="Consolas" panose="020B0609020204030204" pitchFamily="49" charset="0"/>
                <a:ea typeface="&amp;quot"/>
              </a:rPr>
              <a:t>print</a:t>
            </a:r>
            <a:r>
              <a:rPr lang="ko-KR" altLang="ko-KR" dirty="0">
                <a:solidFill>
                  <a:srgbClr val="FFFF00"/>
                </a:solidFill>
                <a:latin typeface="Consolas" panose="020B0609020204030204" pitchFamily="49" charset="0"/>
                <a:ea typeface="&amp;quot"/>
              </a:rPr>
              <a:t>(</a:t>
            </a:r>
            <a:r>
              <a:rPr lang="ko-KR" altLang="ko-KR" dirty="0" err="1">
                <a:solidFill>
                  <a:srgbClr val="FFFF00"/>
                </a:solidFill>
                <a:latin typeface="Consolas" panose="020B0609020204030204" pitchFamily="49" charset="0"/>
                <a:ea typeface="&amp;quot"/>
              </a:rPr>
              <a:t>i</a:t>
            </a:r>
            <a:r>
              <a:rPr lang="ko-KR" altLang="ko-KR" dirty="0">
                <a:solidFill>
                  <a:srgbClr val="FFFF00"/>
                </a:solidFill>
                <a:latin typeface="Consolas" panose="020B0609020204030204" pitchFamily="49" charset="0"/>
                <a:ea typeface="&amp;quot"/>
              </a:rPr>
              <a:t>)</a:t>
            </a:r>
            <a:r>
              <a:rPr lang="ko-KR" altLang="ko-KR" sz="2400" dirty="0" err="1">
                <a:solidFill>
                  <a:srgbClr val="FFFF00"/>
                </a:solidFill>
                <a:ea typeface="&amp;quot"/>
              </a:rPr>
              <a:t>를</a:t>
            </a:r>
            <a:r>
              <a:rPr lang="ko-KR" altLang="ko-KR" sz="2400" dirty="0">
                <a:solidFill>
                  <a:srgbClr val="FFFF00"/>
                </a:solidFill>
                <a:ea typeface="&amp;quot"/>
              </a:rPr>
              <a:t> 수행하라는 말이다. </a:t>
            </a:r>
            <a:r>
              <a:rPr lang="ko-KR" altLang="ko-KR" dirty="0" err="1">
                <a:solidFill>
                  <a:srgbClr val="FFFF00"/>
                </a:solidFill>
                <a:latin typeface="Consolas" panose="020B0609020204030204" pitchFamily="49" charset="0"/>
                <a:ea typeface="&amp;quot"/>
              </a:rPr>
              <a:t>i</a:t>
            </a:r>
            <a:r>
              <a:rPr lang="ko-KR" altLang="ko-KR" dirty="0">
                <a:solidFill>
                  <a:srgbClr val="FFFF00"/>
                </a:solidFill>
                <a:latin typeface="Consolas" panose="020B0609020204030204" pitchFamily="49" charset="0"/>
                <a:ea typeface="&amp;quot"/>
              </a:rPr>
              <a:t>=i+1</a:t>
            </a:r>
            <a:r>
              <a:rPr lang="ko-KR" altLang="ko-KR" sz="2400" dirty="0">
                <a:solidFill>
                  <a:srgbClr val="FFFF00"/>
                </a:solidFill>
                <a:ea typeface="&amp;quot"/>
              </a:rPr>
              <a:t>이라는 문장은 </a:t>
            </a:r>
            <a:r>
              <a:rPr lang="ko-KR" altLang="ko-KR" sz="2400" dirty="0" err="1">
                <a:solidFill>
                  <a:srgbClr val="FFFF00"/>
                </a:solidFill>
                <a:ea typeface="&amp;quot"/>
              </a:rPr>
              <a:t>i의</a:t>
            </a:r>
            <a:r>
              <a:rPr lang="ko-KR" altLang="ko-KR" sz="2400" dirty="0">
                <a:solidFill>
                  <a:srgbClr val="FFFF00"/>
                </a:solidFill>
                <a:ea typeface="&amp;quot"/>
              </a:rPr>
              <a:t> 값을 1씩 더하게 한다. </a:t>
            </a:r>
            <a:r>
              <a:rPr lang="ko-KR" altLang="ko-KR" sz="2400" dirty="0" err="1">
                <a:solidFill>
                  <a:srgbClr val="FFFF00"/>
                </a:solidFill>
                <a:ea typeface="&amp;quot"/>
              </a:rPr>
              <a:t>i</a:t>
            </a:r>
            <a:r>
              <a:rPr lang="ko-KR" altLang="ko-KR" sz="2400" dirty="0">
                <a:solidFill>
                  <a:srgbClr val="FFFF00"/>
                </a:solidFill>
                <a:ea typeface="&amp;quot"/>
              </a:rPr>
              <a:t> 값이 1씩 증가되어 3이 되면 </a:t>
            </a:r>
            <a:r>
              <a:rPr lang="ko-KR" altLang="ko-KR" sz="2400" dirty="0" err="1">
                <a:solidFill>
                  <a:srgbClr val="FFFF00"/>
                </a:solidFill>
                <a:ea typeface="&amp;quot"/>
              </a:rPr>
              <a:t>while문을</a:t>
            </a:r>
            <a:r>
              <a:rPr lang="ko-KR" altLang="ko-KR" sz="2400" dirty="0">
                <a:solidFill>
                  <a:srgbClr val="FFFF00"/>
                </a:solidFill>
                <a:ea typeface="&amp;quot"/>
              </a:rPr>
              <a:t> 빠져나가게 된다</a:t>
            </a:r>
            <a:r>
              <a:rPr lang="ko-KR" altLang="ko-KR" sz="2400" dirty="0" smtClean="0">
                <a:solidFill>
                  <a:schemeClr val="tx1"/>
                </a:solidFill>
                <a:ea typeface="&amp;quot"/>
              </a:rPr>
              <a:t>.</a:t>
            </a:r>
            <a:endParaRPr lang="en-US" altLang="ko-KR" sz="2400" dirty="0" smtClean="0">
              <a:solidFill>
                <a:schemeClr val="tx1"/>
              </a:solidFill>
              <a:ea typeface="&amp;quot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ko-KR" altLang="ko-KR" sz="4000" b="1" dirty="0">
              <a:solidFill>
                <a:schemeClr val="tx1"/>
              </a:solidFill>
              <a:latin typeface="Arial" panose="020B0604020202020204" pitchFamily="34" charset="0"/>
              <a:ea typeface="&amp;quot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4000" b="1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함수</a:t>
            </a: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dirty="0" smtClean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&gt;&gt;&gt; </a:t>
            </a:r>
            <a:r>
              <a:rPr lang="ko-KR" altLang="ko-KR" b="1" dirty="0" err="1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def</a:t>
            </a:r>
            <a:r>
              <a:rPr lang="ko-KR" altLang="ko-KR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 </a:t>
            </a:r>
            <a:r>
              <a:rPr lang="ko-KR" altLang="ko-KR" b="1" dirty="0" err="1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add</a:t>
            </a:r>
            <a:r>
              <a:rPr lang="ko-KR" altLang="ko-KR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(</a:t>
            </a:r>
            <a:r>
              <a:rPr lang="ko-KR" altLang="ko-KR" dirty="0" err="1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a</a:t>
            </a:r>
            <a:r>
              <a:rPr lang="ko-KR" altLang="ko-KR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, </a:t>
            </a:r>
            <a:r>
              <a:rPr lang="ko-KR" altLang="ko-KR" dirty="0" err="1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b</a:t>
            </a:r>
            <a:r>
              <a:rPr lang="ko-KR" altLang="ko-KR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): ... </a:t>
            </a:r>
            <a:r>
              <a:rPr lang="ko-KR" altLang="ko-KR" b="1" dirty="0" err="1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return</a:t>
            </a:r>
            <a:r>
              <a:rPr lang="ko-KR" altLang="ko-KR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 </a:t>
            </a:r>
            <a:r>
              <a:rPr lang="ko-KR" altLang="ko-KR" dirty="0" err="1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a+b</a:t>
            </a:r>
            <a:r>
              <a:rPr lang="ko-KR" altLang="ko-KR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 ... &gt;&gt;&gt; </a:t>
            </a:r>
            <a:r>
              <a:rPr lang="ko-KR" altLang="ko-KR" dirty="0" err="1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add</a:t>
            </a:r>
            <a:r>
              <a:rPr lang="ko-KR" altLang="ko-KR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(3,4) 7 </a:t>
            </a:r>
            <a:endParaRPr lang="ko-KR" altLang="ko-KR" sz="1800" dirty="0">
              <a:solidFill>
                <a:schemeClr val="tx1"/>
              </a:solidFill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2400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파이썬에서</a:t>
            </a:r>
            <a:r>
              <a:rPr lang="ko-KR" altLang="ko-KR" sz="2400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 </a:t>
            </a:r>
            <a:r>
              <a:rPr lang="ko-KR" altLang="ko-KR" sz="2400" b="1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def</a:t>
            </a:r>
            <a:r>
              <a:rPr lang="ko-KR" altLang="ko-KR" sz="2400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는</a:t>
            </a:r>
            <a:r>
              <a:rPr lang="ko-KR" altLang="ko-KR" sz="2400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 함수를 만들 때 사용하는 </a:t>
            </a:r>
            <a:r>
              <a:rPr lang="ko-KR" altLang="ko-KR" sz="2400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예약어이다</a:t>
            </a:r>
            <a:r>
              <a:rPr lang="ko-KR" altLang="ko-KR" sz="2400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. 위의 예제는 </a:t>
            </a:r>
            <a:r>
              <a:rPr lang="ko-KR" altLang="ko-KR" sz="2400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add라는</a:t>
            </a:r>
            <a:r>
              <a:rPr lang="ko-KR" altLang="ko-KR" sz="2400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 함수를 만들고 그 함수를 어떻게 사용하는지를 보여준다. </a:t>
            </a:r>
            <a:r>
              <a:rPr lang="ko-KR" altLang="ko-KR" sz="2400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add</a:t>
            </a:r>
            <a:r>
              <a:rPr lang="ko-KR" altLang="ko-KR" sz="2400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(</a:t>
            </a:r>
            <a:r>
              <a:rPr lang="ko-KR" altLang="ko-KR" sz="2400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a</a:t>
            </a:r>
            <a:r>
              <a:rPr lang="ko-KR" altLang="ko-KR" sz="2400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, </a:t>
            </a:r>
            <a:r>
              <a:rPr lang="ko-KR" altLang="ko-KR" sz="2400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b</a:t>
            </a:r>
            <a:r>
              <a:rPr lang="ko-KR" altLang="ko-KR" sz="2400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)에서 </a:t>
            </a:r>
            <a:r>
              <a:rPr lang="ko-KR" altLang="ko-KR" sz="2400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a</a:t>
            </a:r>
            <a:r>
              <a:rPr lang="ko-KR" altLang="ko-KR" sz="2400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, </a:t>
            </a:r>
            <a:r>
              <a:rPr lang="ko-KR" altLang="ko-KR" sz="2400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b는</a:t>
            </a:r>
            <a:r>
              <a:rPr lang="ko-KR" altLang="ko-KR" sz="2400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 </a:t>
            </a:r>
            <a:r>
              <a:rPr lang="ko-KR" altLang="ko-KR" sz="2400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입력값이고</a:t>
            </a:r>
            <a:r>
              <a:rPr lang="ko-KR" altLang="ko-KR" sz="2400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, </a:t>
            </a:r>
            <a:r>
              <a:rPr lang="ko-KR" altLang="ko-KR" sz="2400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a+b는</a:t>
            </a:r>
            <a:r>
              <a:rPr lang="ko-KR" altLang="ko-KR" sz="2400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 결과값이다. 즉 3, 4가 입력으로 들어오면 3+4를 수행하고 그 결과값인 7을 돌려 준다.</a:t>
            </a:r>
            <a:endParaRPr lang="ko-KR" altLang="ko-KR" sz="1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3348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4212" y="5388864"/>
            <a:ext cx="8534400" cy="605535"/>
          </a:xfrm>
        </p:spPr>
        <p:txBody>
          <a:bodyPr>
            <a:normAutofit fontScale="90000"/>
          </a:bodyPr>
          <a:lstStyle/>
          <a:p>
            <a:r>
              <a:rPr lang="en-US" altLang="ko-KR" b="1" dirty="0"/>
              <a:t>IDLE</a:t>
            </a:r>
            <a:br>
              <a:rPr lang="en-US" altLang="ko-KR" b="1" dirty="0"/>
            </a:br>
            <a:r>
              <a:rPr lang="ko-KR" altLang="en-US" dirty="0" err="1"/>
              <a:t>파이썬</a:t>
            </a:r>
            <a:r>
              <a:rPr lang="ko-KR" altLang="en-US" dirty="0"/>
              <a:t> </a:t>
            </a:r>
            <a:r>
              <a:rPr lang="en-US" altLang="ko-KR" dirty="0"/>
              <a:t>IDLE(Integrated Development and Learning Environment)</a:t>
            </a:r>
            <a:r>
              <a:rPr lang="ko-KR" altLang="en-US" dirty="0"/>
              <a:t>는 </a:t>
            </a:r>
            <a:r>
              <a:rPr lang="ko-KR" altLang="en-US" dirty="0" err="1"/>
              <a:t>파이썬</a:t>
            </a:r>
            <a:r>
              <a:rPr lang="ko-KR" altLang="en-US" dirty="0"/>
              <a:t> 프로그램 작성을 도와주는 통합 개발환경으로 </a:t>
            </a:r>
            <a:r>
              <a:rPr lang="ko-KR" altLang="en-US" dirty="0" err="1"/>
              <a:t>파이썬</a:t>
            </a:r>
            <a:r>
              <a:rPr lang="ko-KR" altLang="en-US" dirty="0"/>
              <a:t> </a:t>
            </a:r>
            <a:r>
              <a:rPr lang="ko-KR" altLang="en-US" dirty="0" err="1"/>
              <a:t>설치시</a:t>
            </a:r>
            <a:r>
              <a:rPr lang="ko-KR" altLang="en-US" dirty="0"/>
              <a:t> 기본으로 설치되는 </a:t>
            </a:r>
            <a:r>
              <a:rPr lang="ko-KR" altLang="en-US" dirty="0" smtClean="0"/>
              <a:t>프로그램</a:t>
            </a:r>
            <a:r>
              <a:rPr lang="en-US" altLang="ko-KR" dirty="0"/>
              <a:t/>
            </a:r>
            <a:br>
              <a:rPr lang="en-US" altLang="ko-KR" dirty="0"/>
            </a:br>
            <a:endParaRPr lang="ko-KR" altLang="en-US" dirty="0"/>
          </a:p>
        </p:txBody>
      </p:sp>
      <p:pic>
        <p:nvPicPr>
          <p:cNvPr id="8194" name="Picture 2" descr="https://wikidocs.net/images/page/9/idle1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2" y="624527"/>
            <a:ext cx="4598988" cy="3570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754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o-KR" altLang="ko-KR" sz="2400" cap="none" dirty="0">
                <a:ln>
                  <a:noFill/>
                </a:ln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위에서 </a:t>
            </a:r>
            <a:r>
              <a:rPr lang="ko-KR" altLang="ko-KR" sz="2400" cap="none" dirty="0">
                <a:ln>
                  <a:noFill/>
                </a:ln>
                <a:solidFill>
                  <a:srgbClr val="C7254E"/>
                </a:solidFill>
                <a:latin typeface="Consolas" panose="020B0609020204030204" pitchFamily="49" charset="0"/>
              </a:rPr>
              <a:t># </a:t>
            </a:r>
            <a:r>
              <a:rPr lang="ko-KR" altLang="ko-KR" sz="2400" cap="none" dirty="0" err="1">
                <a:ln>
                  <a:noFill/>
                </a:ln>
                <a:solidFill>
                  <a:srgbClr val="C7254E"/>
                </a:solidFill>
                <a:latin typeface="Consolas" panose="020B0609020204030204" pitchFamily="49" charset="0"/>
              </a:rPr>
              <a:t>hello.py</a:t>
            </a:r>
            <a:r>
              <a:rPr lang="ko-KR" altLang="ko-KR" sz="2400" cap="none" dirty="0" err="1">
                <a:ln>
                  <a:noFill/>
                </a:ln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라는</a:t>
            </a:r>
            <a:r>
              <a:rPr lang="ko-KR" altLang="ko-KR" sz="2400" cap="none" dirty="0">
                <a:ln>
                  <a:noFill/>
                </a:ln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문장은 주석이다. #</a:t>
            </a:r>
            <a:r>
              <a:rPr lang="ko-KR" altLang="ko-KR" sz="2400" cap="none" dirty="0" err="1">
                <a:ln>
                  <a:noFill/>
                </a:ln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으로</a:t>
            </a:r>
            <a:r>
              <a:rPr lang="ko-KR" altLang="ko-KR" sz="2400" cap="none" dirty="0">
                <a:ln>
                  <a:noFill/>
                </a:ln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시작하는 문장은 #</a:t>
            </a:r>
            <a:r>
              <a:rPr lang="ko-KR" altLang="ko-KR" sz="2400" cap="none" dirty="0" err="1">
                <a:ln>
                  <a:noFill/>
                </a:ln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부터</a:t>
            </a:r>
            <a:r>
              <a:rPr lang="ko-KR" altLang="ko-KR" sz="2400" cap="none" dirty="0">
                <a:ln>
                  <a:noFill/>
                </a:ln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시작해서 그 줄 끝까지 프로그램 수행에 전혀 영향을 주지 않는다</a:t>
            </a:r>
            <a:r>
              <a:rPr lang="ko-KR" altLang="ko-KR" sz="2400" cap="none" dirty="0" smtClean="0">
                <a:ln>
                  <a:noFill/>
                </a:ln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ko-KR" altLang="en-US" sz="2400" dirty="0"/>
          </a:p>
        </p:txBody>
      </p:sp>
      <p:pic>
        <p:nvPicPr>
          <p:cNvPr id="9218" name="Picture 2" descr="https://wikidocs.net/images/page/9/editor_new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050" y="831056"/>
            <a:ext cx="7324725" cy="3324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5074" y="2139505"/>
            <a:ext cx="7209278" cy="4208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98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ko-KR" sz="2200" cap="none" dirty="0" smtClean="0">
                <a:ln>
                  <a:noFill/>
                </a:ln>
                <a:solidFill>
                  <a:srgbClr val="C7254E"/>
                </a:solidFill>
                <a:latin typeface="Consolas" panose="020B0609020204030204" pitchFamily="49" charset="0"/>
              </a:rPr>
              <a:t>C</a:t>
            </a:r>
            <a:r>
              <a:rPr lang="ko-KR" altLang="ko-KR" sz="2200" cap="none" dirty="0">
                <a:ln>
                  <a:noFill/>
                </a:ln>
                <a:solidFill>
                  <a:srgbClr val="C7254E"/>
                </a:solidFill>
                <a:latin typeface="Consolas" panose="020B0609020204030204" pitchFamily="49" charset="0"/>
              </a:rPr>
              <a:t>:\doit</a:t>
            </a:r>
            <a:r>
              <a:rPr lang="ko-KR" altLang="ko-KR" sz="2200" cap="none" dirty="0">
                <a:ln>
                  <a:noFill/>
                </a:ln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이라는 디렉터리를 생성한 후 </a:t>
            </a:r>
            <a:r>
              <a:rPr lang="ko-KR" altLang="ko-KR" sz="2200" cap="none" dirty="0" err="1">
                <a:ln>
                  <a:noFill/>
                </a:ln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hello.py라는</a:t>
            </a:r>
            <a:r>
              <a:rPr lang="ko-KR" altLang="ko-KR" sz="2200" cap="none" dirty="0">
                <a:ln>
                  <a:noFill/>
                </a:ln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이름으로 저장을 </a:t>
            </a:r>
            <a:r>
              <a:rPr lang="ko-KR" altLang="ko-KR" sz="2200" cap="none" dirty="0" smtClean="0">
                <a:ln>
                  <a:noFill/>
                </a:ln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하도록</a:t>
            </a:r>
            <a:r>
              <a:rPr lang="en-US" altLang="ko-KR" sz="2200" cap="none" dirty="0" smtClean="0">
                <a:ln>
                  <a:noFill/>
                </a:ln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r>
              <a:rPr lang="ko-KR" altLang="ko-KR" sz="2200" cap="none" dirty="0" smtClean="0">
                <a:ln>
                  <a:noFill/>
                </a:ln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ko-KR" sz="2200" cap="none" dirty="0">
                <a:ln>
                  <a:noFill/>
                </a:ln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에디터로 </a:t>
            </a:r>
            <a:r>
              <a:rPr lang="ko-KR" altLang="ko-KR" sz="2200" cap="none" dirty="0" err="1">
                <a:ln>
                  <a:noFill/>
                </a:ln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파이썬</a:t>
            </a:r>
            <a:r>
              <a:rPr lang="ko-KR" altLang="ko-KR" sz="2200" cap="none" dirty="0">
                <a:ln>
                  <a:noFill/>
                </a:ln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프로그램을 작성한 후 저장할 때는 파일 이름의 </a:t>
            </a:r>
            <a:r>
              <a:rPr lang="ko-KR" altLang="ko-KR" sz="2200" cap="none" dirty="0" err="1">
                <a:ln>
                  <a:noFill/>
                </a:ln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확장자명을</a:t>
            </a:r>
            <a:r>
              <a:rPr lang="ko-KR" altLang="ko-KR" sz="2200" cap="none" dirty="0">
                <a:ln>
                  <a:noFill/>
                </a:ln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항상 </a:t>
            </a:r>
            <a:r>
              <a:rPr lang="ko-KR" altLang="ko-KR" sz="2200" cap="none" dirty="0" err="1">
                <a:ln>
                  <a:noFill/>
                </a:ln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py로</a:t>
            </a:r>
            <a:r>
              <a:rPr lang="ko-KR" altLang="ko-KR" sz="2200" cap="none" dirty="0">
                <a:ln>
                  <a:noFill/>
                </a:ln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해야한다. </a:t>
            </a:r>
            <a:r>
              <a:rPr lang="ko-KR" altLang="ko-KR" sz="2200" cap="none" dirty="0" err="1">
                <a:ln>
                  <a:noFill/>
                </a:ln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py는</a:t>
            </a:r>
            <a:r>
              <a:rPr lang="ko-KR" altLang="ko-KR" sz="2200" cap="none" dirty="0">
                <a:ln>
                  <a:noFill/>
                </a:ln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ko-KR" sz="2200" cap="none" dirty="0" err="1">
                <a:ln>
                  <a:noFill/>
                </a:ln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파이썬</a:t>
            </a:r>
            <a:r>
              <a:rPr lang="ko-KR" altLang="ko-KR" sz="2200" cap="none" dirty="0">
                <a:ln>
                  <a:noFill/>
                </a:ln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</a:t>
            </a:r>
            <a:r>
              <a:rPr lang="ko-KR" altLang="ko-KR" sz="2200" cap="none" dirty="0" err="1">
                <a:ln>
                  <a:noFill/>
                </a:ln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파일임을</a:t>
            </a:r>
            <a:r>
              <a:rPr lang="ko-KR" altLang="ko-KR" sz="2200" cap="none" dirty="0">
                <a:ln>
                  <a:noFill/>
                </a:ln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 알려주는 관례적인 </a:t>
            </a:r>
            <a:r>
              <a:rPr lang="ko-KR" altLang="ko-KR" sz="2200" cap="none" dirty="0" err="1" smtClean="0">
                <a:ln>
                  <a:noFill/>
                </a:ln>
                <a:solidFill>
                  <a:srgbClr val="00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확장자명</a:t>
            </a:r>
            <a:endParaRPr lang="ko-KR" altLang="en-US" b="1" dirty="0"/>
          </a:p>
        </p:txBody>
      </p:sp>
      <p:pic>
        <p:nvPicPr>
          <p:cNvPr id="10242" name="Picture 2" descr="https://wikidocs.net/images/page/9/idle5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568" y="685800"/>
            <a:ext cx="5931689" cy="3614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547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6031992"/>
          </a:xfrm>
        </p:spPr>
        <p:txBody>
          <a:bodyPr>
            <a:normAutofit lnSpcReduction="10000"/>
          </a:bodyPr>
          <a:lstStyle/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2400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hello.py라는</a:t>
            </a:r>
            <a:r>
              <a:rPr lang="ko-KR" altLang="ko-KR" sz="2400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 프로그램을 실행시키기 위해 </a:t>
            </a:r>
            <a:endParaRPr lang="en-US" altLang="ko-KR" sz="2400" dirty="0" smtClean="0">
              <a:solidFill>
                <a:schemeClr val="tx1"/>
              </a:solidFill>
              <a:latin typeface="Arial" panose="020B0604020202020204" pitchFamily="34" charset="0"/>
              <a:ea typeface="&amp;quot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2400" dirty="0" smtClean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[</a:t>
            </a:r>
            <a:r>
              <a:rPr lang="ko-KR" altLang="ko-KR" dirty="0" err="1">
                <a:solidFill>
                  <a:schemeClr val="tx1"/>
                </a:solidFill>
                <a:latin typeface="Consolas" panose="020B0609020204030204" pitchFamily="49" charset="0"/>
                <a:ea typeface="&amp;quot"/>
              </a:rPr>
              <a:t>윈도우+R</a:t>
            </a:r>
            <a:r>
              <a:rPr lang="ko-KR" altLang="ko-KR" sz="2400" dirty="0">
                <a:solidFill>
                  <a:schemeClr val="tx1"/>
                </a:solidFill>
                <a:ea typeface="&amp;quot"/>
              </a:rPr>
              <a:t> -&gt; </a:t>
            </a:r>
            <a:r>
              <a:rPr lang="ko-KR" altLang="ko-KR" dirty="0" err="1">
                <a:solidFill>
                  <a:schemeClr val="tx1"/>
                </a:solidFill>
                <a:latin typeface="Consolas" panose="020B0609020204030204" pitchFamily="49" charset="0"/>
                <a:ea typeface="&amp;quot"/>
              </a:rPr>
              <a:t>cmd</a:t>
            </a:r>
            <a:r>
              <a:rPr lang="ko-KR" altLang="ko-KR" sz="2400" dirty="0">
                <a:solidFill>
                  <a:schemeClr val="tx1"/>
                </a:solidFill>
                <a:ea typeface="&amp;quot"/>
              </a:rPr>
              <a:t> 입력 -&gt; </a:t>
            </a:r>
            <a:r>
              <a:rPr lang="ko-KR" altLang="ko-KR" dirty="0" err="1">
                <a:solidFill>
                  <a:schemeClr val="tx1"/>
                </a:solidFill>
                <a:latin typeface="Consolas" panose="020B0609020204030204" pitchFamily="49" charset="0"/>
                <a:ea typeface="&amp;quot"/>
              </a:rPr>
              <a:t>Enter</a:t>
            </a:r>
            <a:r>
              <a:rPr lang="ko-KR" altLang="ko-KR" sz="2400" dirty="0">
                <a:solidFill>
                  <a:schemeClr val="tx1"/>
                </a:solidFill>
                <a:ea typeface="&amp;quot"/>
              </a:rPr>
              <a:t>]</a:t>
            </a:r>
            <a:r>
              <a:rPr lang="ko-KR" altLang="ko-KR" sz="2400" dirty="0" err="1">
                <a:solidFill>
                  <a:schemeClr val="tx1"/>
                </a:solidFill>
                <a:ea typeface="&amp;quot"/>
              </a:rPr>
              <a:t>를</a:t>
            </a:r>
            <a:r>
              <a:rPr lang="ko-KR" altLang="ko-KR" sz="2400" dirty="0">
                <a:solidFill>
                  <a:schemeClr val="tx1"/>
                </a:solidFill>
                <a:ea typeface="&amp;quot"/>
              </a:rPr>
              <a:t> 눌러 명령 프롬프트 창을 연다.</a:t>
            </a:r>
            <a:endParaRPr lang="ko-KR" altLang="ko-KR" sz="1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2400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명령 프롬프트 창을 열면 다음과 같은 프롬프트가 나타난다.</a:t>
            </a:r>
            <a:endParaRPr lang="ko-KR" altLang="ko-KR" dirty="0">
              <a:solidFill>
                <a:schemeClr val="tx1"/>
              </a:solidFill>
              <a:latin typeface="Consolas" panose="020B0609020204030204" pitchFamily="49" charset="0"/>
              <a:ea typeface="Menlo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C:\Users\pahkey&gt; </a:t>
            </a:r>
            <a:endParaRPr lang="ko-KR" altLang="ko-KR" sz="1800" dirty="0">
              <a:solidFill>
                <a:schemeClr val="tx1"/>
              </a:solidFill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2400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위에서 보이는 </a:t>
            </a:r>
            <a:r>
              <a:rPr lang="ko-KR" altLang="ko-KR" dirty="0">
                <a:solidFill>
                  <a:schemeClr val="tx1"/>
                </a:solidFill>
                <a:latin typeface="Consolas" panose="020B0609020204030204" pitchFamily="49" charset="0"/>
                <a:ea typeface="&amp;quot"/>
              </a:rPr>
              <a:t>C:\Users\pahkey</a:t>
            </a:r>
            <a:r>
              <a:rPr lang="ko-KR" altLang="ko-KR" sz="2400" dirty="0">
                <a:solidFill>
                  <a:schemeClr val="tx1"/>
                </a:solidFill>
                <a:ea typeface="&amp;quot"/>
              </a:rPr>
              <a:t>의 </a:t>
            </a:r>
            <a:r>
              <a:rPr lang="ko-KR" altLang="ko-KR" sz="2400" dirty="0" err="1">
                <a:solidFill>
                  <a:schemeClr val="tx1"/>
                </a:solidFill>
                <a:ea typeface="&amp;quot"/>
              </a:rPr>
              <a:t>pahkey는</a:t>
            </a:r>
            <a:r>
              <a:rPr lang="ko-KR" altLang="ko-KR" sz="2400" dirty="0">
                <a:solidFill>
                  <a:schemeClr val="tx1"/>
                </a:solidFill>
                <a:ea typeface="&amp;quot"/>
              </a:rPr>
              <a:t> 필자의 컴퓨터 이름이다. </a:t>
            </a:r>
            <a:endParaRPr lang="en-US" altLang="ko-KR" sz="2400" dirty="0" smtClean="0">
              <a:solidFill>
                <a:schemeClr val="tx1"/>
              </a:solidFill>
              <a:ea typeface="&amp;quot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2400" dirty="0" smtClean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이제 </a:t>
            </a:r>
            <a:r>
              <a:rPr lang="ko-KR" altLang="ko-KR" sz="2400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다음과 같이 프롬프트에서 </a:t>
            </a:r>
            <a:r>
              <a:rPr lang="ko-KR" altLang="ko-KR" dirty="0" err="1">
                <a:solidFill>
                  <a:schemeClr val="tx1"/>
                </a:solidFill>
                <a:latin typeface="Consolas" panose="020B0609020204030204" pitchFamily="49" charset="0"/>
                <a:ea typeface="&amp;quot"/>
              </a:rPr>
              <a:t>cd</a:t>
            </a:r>
            <a:r>
              <a:rPr lang="ko-KR" altLang="ko-KR" dirty="0">
                <a:solidFill>
                  <a:schemeClr val="tx1"/>
                </a:solidFill>
                <a:latin typeface="Consolas" panose="020B0609020204030204" pitchFamily="49" charset="0"/>
                <a:ea typeface="&amp;quot"/>
              </a:rPr>
              <a:t> c:\doit</a:t>
            </a:r>
            <a:r>
              <a:rPr lang="ko-KR" altLang="ko-KR" sz="2400" dirty="0">
                <a:solidFill>
                  <a:schemeClr val="tx1"/>
                </a:solidFill>
                <a:ea typeface="&amp;quot"/>
              </a:rPr>
              <a:t>이라고 입력한다. </a:t>
            </a:r>
            <a:r>
              <a:rPr lang="ko-KR" altLang="ko-KR" dirty="0" err="1">
                <a:solidFill>
                  <a:schemeClr val="tx1"/>
                </a:solidFill>
                <a:latin typeface="Consolas" panose="020B0609020204030204" pitchFamily="49" charset="0"/>
                <a:ea typeface="&amp;quot"/>
              </a:rPr>
              <a:t>cd</a:t>
            </a:r>
            <a:r>
              <a:rPr lang="ko-KR" altLang="ko-KR" sz="2400" dirty="0" err="1">
                <a:solidFill>
                  <a:schemeClr val="tx1"/>
                </a:solidFill>
                <a:ea typeface="&amp;quot"/>
              </a:rPr>
              <a:t>는</a:t>
            </a:r>
            <a:r>
              <a:rPr lang="ko-KR" altLang="ko-KR" sz="2400" dirty="0">
                <a:solidFill>
                  <a:schemeClr val="tx1"/>
                </a:solidFill>
                <a:ea typeface="&amp;quot"/>
              </a:rPr>
              <a:t> 디렉토리 이동을 위해서 사용되는 도스명령어이다.</a:t>
            </a:r>
            <a:endParaRPr lang="ko-KR" altLang="ko-KR" dirty="0">
              <a:solidFill>
                <a:schemeClr val="tx1"/>
              </a:solidFill>
              <a:latin typeface="Consolas" panose="020B0609020204030204" pitchFamily="49" charset="0"/>
              <a:ea typeface="Menlo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C:\Users\pahkey&gt; </a:t>
            </a:r>
            <a:r>
              <a:rPr lang="ko-KR" altLang="ko-KR" dirty="0" err="1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cd</a:t>
            </a:r>
            <a:r>
              <a:rPr lang="ko-KR" altLang="ko-KR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 c:\doit c:\doit&gt; </a:t>
            </a:r>
            <a:endParaRPr lang="ko-KR" altLang="ko-KR" sz="1800" dirty="0">
              <a:solidFill>
                <a:schemeClr val="tx1"/>
              </a:solidFill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2400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프롬프트가 </a:t>
            </a:r>
            <a:r>
              <a:rPr lang="ko-KR" altLang="ko-KR" dirty="0">
                <a:solidFill>
                  <a:schemeClr val="tx1"/>
                </a:solidFill>
                <a:latin typeface="Consolas" panose="020B0609020204030204" pitchFamily="49" charset="0"/>
                <a:ea typeface="&amp;quot"/>
              </a:rPr>
              <a:t>c:\doit&gt;</a:t>
            </a:r>
            <a:r>
              <a:rPr lang="ko-KR" altLang="ko-KR" sz="2400" dirty="0">
                <a:solidFill>
                  <a:schemeClr val="tx1"/>
                </a:solidFill>
                <a:ea typeface="&amp;quot"/>
              </a:rPr>
              <a:t> </a:t>
            </a:r>
            <a:r>
              <a:rPr lang="ko-KR" altLang="ko-KR" sz="2400" dirty="0" err="1">
                <a:solidFill>
                  <a:schemeClr val="tx1"/>
                </a:solidFill>
                <a:ea typeface="&amp;quot"/>
              </a:rPr>
              <a:t>으로</a:t>
            </a:r>
            <a:r>
              <a:rPr lang="ko-KR" altLang="ko-KR" sz="2400" dirty="0">
                <a:solidFill>
                  <a:schemeClr val="tx1"/>
                </a:solidFill>
                <a:ea typeface="&amp;quot"/>
              </a:rPr>
              <a:t> </a:t>
            </a:r>
            <a:r>
              <a:rPr lang="ko-KR" altLang="ko-KR" sz="2400" dirty="0" err="1">
                <a:solidFill>
                  <a:schemeClr val="tx1"/>
                </a:solidFill>
                <a:ea typeface="&amp;quot"/>
              </a:rPr>
              <a:t>바뀐것을</a:t>
            </a:r>
            <a:r>
              <a:rPr lang="ko-KR" altLang="ko-KR" sz="2400" dirty="0">
                <a:solidFill>
                  <a:schemeClr val="tx1"/>
                </a:solidFill>
                <a:ea typeface="&amp;quot"/>
              </a:rPr>
              <a:t> 확인할 수 있을 것이다. 이제 다음과 같이 </a:t>
            </a:r>
            <a:r>
              <a:rPr lang="ko-KR" altLang="ko-KR" sz="2400" dirty="0" err="1">
                <a:solidFill>
                  <a:schemeClr val="tx1"/>
                </a:solidFill>
                <a:ea typeface="&amp;quot"/>
              </a:rPr>
              <a:t>파이썬</a:t>
            </a:r>
            <a:r>
              <a:rPr lang="ko-KR" altLang="ko-KR" sz="2400" dirty="0">
                <a:solidFill>
                  <a:schemeClr val="tx1"/>
                </a:solidFill>
                <a:ea typeface="&amp;quot"/>
              </a:rPr>
              <a:t> 명령을 이용하여 </a:t>
            </a:r>
            <a:r>
              <a:rPr lang="ko-KR" altLang="ko-KR" sz="2400" dirty="0" err="1">
                <a:solidFill>
                  <a:schemeClr val="tx1"/>
                </a:solidFill>
                <a:ea typeface="&amp;quot"/>
              </a:rPr>
              <a:t>hello.py라는</a:t>
            </a:r>
            <a:r>
              <a:rPr lang="ko-KR" altLang="ko-KR" sz="2400" dirty="0">
                <a:solidFill>
                  <a:schemeClr val="tx1"/>
                </a:solidFill>
                <a:ea typeface="&amp;quot"/>
              </a:rPr>
              <a:t> 프로그램을 실행해 보자.</a:t>
            </a:r>
            <a:endParaRPr lang="ko-KR" altLang="ko-KR" dirty="0">
              <a:solidFill>
                <a:schemeClr val="tx1"/>
              </a:solidFill>
              <a:latin typeface="Consolas" panose="020B0609020204030204" pitchFamily="49" charset="0"/>
              <a:ea typeface="Menlo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c:\doit&gt; </a:t>
            </a:r>
            <a:r>
              <a:rPr lang="ko-KR" altLang="ko-KR" dirty="0" err="1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python</a:t>
            </a:r>
            <a:r>
              <a:rPr lang="ko-KR" altLang="ko-KR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 hello.py </a:t>
            </a:r>
            <a:r>
              <a:rPr lang="ko-KR" altLang="ko-KR" dirty="0" err="1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Hello</a:t>
            </a:r>
            <a:r>
              <a:rPr lang="ko-KR" altLang="ko-KR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 World </a:t>
            </a:r>
            <a:endParaRPr lang="ko-KR" altLang="ko-KR" sz="1800" dirty="0">
              <a:solidFill>
                <a:schemeClr val="tx1"/>
              </a:solidFill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2400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우리가 작성한 hello.py 프로그램이 위와 같이 실행되는 것을 확인할 수 있을 것이다. 만약 결과값이 위와 같지 않다면 hello.py 파일이 </a:t>
            </a:r>
            <a:r>
              <a:rPr lang="ko-KR" altLang="ko-KR" dirty="0">
                <a:solidFill>
                  <a:schemeClr val="tx1"/>
                </a:solidFill>
                <a:latin typeface="Consolas" panose="020B0609020204030204" pitchFamily="49" charset="0"/>
                <a:ea typeface="&amp;quot"/>
              </a:rPr>
              <a:t>C:\doit</a:t>
            </a:r>
            <a:r>
              <a:rPr lang="ko-KR" altLang="ko-KR" sz="2400" dirty="0">
                <a:solidFill>
                  <a:schemeClr val="tx1"/>
                </a:solidFill>
                <a:ea typeface="&amp;quot"/>
              </a:rPr>
              <a:t> 디렉터리에 존재하는지 다시 한 번 살펴보도록 하자.</a:t>
            </a:r>
            <a:endParaRPr lang="ko-KR" altLang="ko-KR" sz="4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91964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50100" y="5108448"/>
            <a:ext cx="8534400" cy="1507067"/>
          </a:xfrm>
        </p:spPr>
        <p:txBody>
          <a:bodyPr/>
          <a:lstStyle/>
          <a:p>
            <a:r>
              <a:rPr lang="ko-KR" altLang="en-US" b="1" dirty="0"/>
              <a:t>추천 에디터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422648"/>
          </a:xfrm>
        </p:spPr>
        <p:txBody>
          <a:bodyPr>
            <a:normAutofit fontScale="92500" lnSpcReduction="10000"/>
          </a:bodyPr>
          <a:lstStyle/>
          <a:p>
            <a:r>
              <a:rPr lang="ko-KR" altLang="en-US" b="1" dirty="0" err="1">
                <a:solidFill>
                  <a:schemeClr val="tx1"/>
                </a:solidFill>
              </a:rPr>
              <a:t>비주얼</a:t>
            </a:r>
            <a:r>
              <a:rPr lang="ko-KR" altLang="en-US" b="1" dirty="0">
                <a:solidFill>
                  <a:schemeClr val="tx1"/>
                </a:solidFill>
              </a:rPr>
              <a:t> 스튜디오 코드</a:t>
            </a:r>
          </a:p>
          <a:p>
            <a:r>
              <a:rPr lang="ko-KR" altLang="en-US" dirty="0" err="1">
                <a:solidFill>
                  <a:schemeClr val="tx1"/>
                </a:solidFill>
              </a:rPr>
              <a:t>비주얼</a:t>
            </a:r>
            <a:r>
              <a:rPr lang="ko-KR" altLang="en-US" dirty="0">
                <a:solidFill>
                  <a:schemeClr val="tx1"/>
                </a:solidFill>
              </a:rPr>
              <a:t> 스튜디오 코드</a:t>
            </a:r>
            <a:r>
              <a:rPr lang="en-US" altLang="ko-KR" dirty="0">
                <a:solidFill>
                  <a:schemeClr val="tx1"/>
                </a:solidFill>
              </a:rPr>
              <a:t>(Visual Studio Code)</a:t>
            </a:r>
            <a:r>
              <a:rPr lang="ko-KR" altLang="en-US" dirty="0">
                <a:solidFill>
                  <a:schemeClr val="tx1"/>
                </a:solidFill>
              </a:rPr>
              <a:t>는 </a:t>
            </a:r>
            <a:r>
              <a:rPr lang="ko-KR" altLang="en-US" dirty="0" err="1">
                <a:solidFill>
                  <a:schemeClr val="tx1"/>
                </a:solidFill>
              </a:rPr>
              <a:t>파이참과</a:t>
            </a:r>
            <a:r>
              <a:rPr lang="ko-KR" altLang="en-US" dirty="0">
                <a:solidFill>
                  <a:schemeClr val="tx1"/>
                </a:solidFill>
              </a:rPr>
              <a:t> 더불어 가장 많은 사랑을 받고 있는 </a:t>
            </a:r>
            <a:r>
              <a:rPr lang="ko-KR" altLang="en-US" dirty="0" err="1">
                <a:solidFill>
                  <a:schemeClr val="tx1"/>
                </a:solidFill>
              </a:rPr>
              <a:t>파이썬의</a:t>
            </a:r>
            <a:r>
              <a:rPr lang="ko-KR" altLang="en-US" dirty="0">
                <a:solidFill>
                  <a:schemeClr val="tx1"/>
                </a:solidFill>
              </a:rPr>
              <a:t> 대표적인 에디터이다</a:t>
            </a:r>
            <a:r>
              <a:rPr lang="en-US" altLang="ko-KR" dirty="0">
                <a:solidFill>
                  <a:schemeClr val="tx1"/>
                </a:solidFill>
              </a:rPr>
              <a:t>. </a:t>
            </a:r>
            <a:r>
              <a:rPr lang="ko-KR" altLang="en-US" dirty="0" err="1">
                <a:solidFill>
                  <a:schemeClr val="tx1"/>
                </a:solidFill>
              </a:rPr>
              <a:t>비주얼</a:t>
            </a:r>
            <a:r>
              <a:rPr lang="ko-KR" altLang="en-US" dirty="0">
                <a:solidFill>
                  <a:schemeClr val="tx1"/>
                </a:solidFill>
              </a:rPr>
              <a:t> 스튜디오 코드는 공식 다운로드 사이트 </a:t>
            </a:r>
            <a:r>
              <a:rPr lang="en-US" altLang="ko-KR" dirty="0">
                <a:solidFill>
                  <a:schemeClr val="tx1"/>
                </a:solidFill>
              </a:rPr>
              <a:t>(</a:t>
            </a:r>
            <a:r>
              <a:rPr lang="en-US" altLang="ko-KR" dirty="0">
                <a:solidFill>
                  <a:schemeClr val="tx1"/>
                </a:solidFill>
                <a:hlinkClick r:id="rId2"/>
              </a:rPr>
              <a:t>https://code.visualstudio.com</a:t>
            </a:r>
            <a:r>
              <a:rPr lang="en-US" altLang="ko-KR" dirty="0">
                <a:solidFill>
                  <a:schemeClr val="tx1"/>
                </a:solidFill>
              </a:rPr>
              <a:t>) </a:t>
            </a:r>
            <a:r>
              <a:rPr lang="ko-KR" altLang="en-US" dirty="0">
                <a:solidFill>
                  <a:schemeClr val="tx1"/>
                </a:solidFill>
              </a:rPr>
              <a:t>에서 다운로드할 수 있다</a:t>
            </a:r>
            <a:r>
              <a:rPr lang="en-US" altLang="ko-KR" dirty="0" smtClean="0">
                <a:solidFill>
                  <a:schemeClr val="tx1"/>
                </a:solidFill>
              </a:rPr>
              <a:t>.</a:t>
            </a:r>
          </a:p>
          <a:p>
            <a:endParaRPr lang="en-US" altLang="ko-KR" dirty="0">
              <a:solidFill>
                <a:schemeClr val="tx1"/>
              </a:solidFill>
            </a:endParaRPr>
          </a:p>
          <a:p>
            <a:pPr fontAlgn="base" latinLnBrk="0"/>
            <a:r>
              <a:rPr lang="ko-KR" altLang="en-US" dirty="0" err="1">
                <a:solidFill>
                  <a:schemeClr val="tx1"/>
                </a:solidFill>
              </a:rPr>
              <a:t>파이참</a:t>
            </a:r>
            <a:endParaRPr lang="ko-KR" altLang="en-US" dirty="0">
              <a:solidFill>
                <a:schemeClr val="tx1"/>
              </a:solidFill>
            </a:endParaRPr>
          </a:p>
          <a:p>
            <a:pPr fontAlgn="base" latinLnBrk="0"/>
            <a:r>
              <a:rPr lang="ko-KR" altLang="en-US" dirty="0" err="1">
                <a:solidFill>
                  <a:schemeClr val="tx1"/>
                </a:solidFill>
              </a:rPr>
              <a:t>파이썬에</a:t>
            </a:r>
            <a:r>
              <a:rPr lang="ko-KR" altLang="en-US" dirty="0">
                <a:solidFill>
                  <a:schemeClr val="tx1"/>
                </a:solidFill>
              </a:rPr>
              <a:t> 어느 정도 익숙해졌다면 </a:t>
            </a:r>
            <a:r>
              <a:rPr lang="ko-KR" altLang="en-US" dirty="0" err="1">
                <a:solidFill>
                  <a:schemeClr val="tx1"/>
                </a:solidFill>
              </a:rPr>
              <a:t>파이참</a:t>
            </a:r>
            <a:r>
              <a:rPr lang="en-US" altLang="ko-KR" dirty="0">
                <a:solidFill>
                  <a:schemeClr val="tx1"/>
                </a:solidFill>
              </a:rPr>
              <a:t>(</a:t>
            </a:r>
            <a:r>
              <a:rPr lang="en-US" altLang="ko-KR" dirty="0" err="1">
                <a:solidFill>
                  <a:schemeClr val="tx1"/>
                </a:solidFill>
              </a:rPr>
              <a:t>PyCharm</a:t>
            </a:r>
            <a:r>
              <a:rPr lang="en-US" altLang="ko-KR" dirty="0">
                <a:solidFill>
                  <a:schemeClr val="tx1"/>
                </a:solidFill>
              </a:rPr>
              <a:t>)</a:t>
            </a:r>
            <a:r>
              <a:rPr lang="ko-KR" altLang="en-US" dirty="0">
                <a:solidFill>
                  <a:schemeClr val="tx1"/>
                </a:solidFill>
              </a:rPr>
              <a:t>을 사용해 보기를 적극 추천한다</a:t>
            </a:r>
            <a:r>
              <a:rPr lang="en-US" altLang="ko-KR" dirty="0">
                <a:solidFill>
                  <a:schemeClr val="tx1"/>
                </a:solidFill>
              </a:rPr>
              <a:t>. </a:t>
            </a:r>
            <a:r>
              <a:rPr lang="ko-KR" altLang="en-US" dirty="0" err="1">
                <a:solidFill>
                  <a:schemeClr val="tx1"/>
                </a:solidFill>
              </a:rPr>
              <a:t>파이참은</a:t>
            </a:r>
            <a:r>
              <a:rPr lang="ko-KR" altLang="en-US" dirty="0">
                <a:solidFill>
                  <a:schemeClr val="tx1"/>
                </a:solidFill>
              </a:rPr>
              <a:t> 가장 유명한 </a:t>
            </a:r>
            <a:r>
              <a:rPr lang="ko-KR" altLang="en-US" dirty="0" err="1">
                <a:solidFill>
                  <a:schemeClr val="tx1"/>
                </a:solidFill>
              </a:rPr>
              <a:t>파이썬</a:t>
            </a:r>
            <a:r>
              <a:rPr lang="ko-KR" altLang="en-US" dirty="0">
                <a:solidFill>
                  <a:schemeClr val="tx1"/>
                </a:solidFill>
              </a:rPr>
              <a:t> 에디터 중 하나로 코드 작성 시 자동 완성</a:t>
            </a:r>
            <a:r>
              <a:rPr lang="en-US" altLang="ko-KR" dirty="0">
                <a:solidFill>
                  <a:schemeClr val="tx1"/>
                </a:solidFill>
              </a:rPr>
              <a:t>, </a:t>
            </a:r>
            <a:r>
              <a:rPr lang="ko-KR" altLang="en-US" dirty="0">
                <a:solidFill>
                  <a:schemeClr val="tx1"/>
                </a:solidFill>
              </a:rPr>
              <a:t>문법 체크 등 편리한 기능들을 많이 제공한다</a:t>
            </a:r>
            <a:r>
              <a:rPr lang="en-US" altLang="ko-KR" dirty="0">
                <a:solidFill>
                  <a:schemeClr val="tx1"/>
                </a:solidFill>
              </a:rPr>
              <a:t>. </a:t>
            </a:r>
            <a:endParaRPr lang="ko-KR" altLang="en-US" dirty="0">
              <a:solidFill>
                <a:schemeClr val="tx1"/>
              </a:solidFill>
            </a:endParaRPr>
          </a:p>
          <a:p>
            <a:pPr fontAlgn="base" latinLnBrk="0"/>
            <a:r>
              <a:rPr lang="ko-KR" altLang="en-US" dirty="0">
                <a:solidFill>
                  <a:schemeClr val="tx1"/>
                </a:solidFill>
              </a:rPr>
              <a:t>이 에디터는 </a:t>
            </a:r>
            <a:r>
              <a:rPr lang="ko-KR" altLang="en-US" dirty="0" err="1">
                <a:solidFill>
                  <a:schemeClr val="tx1"/>
                </a:solidFill>
              </a:rPr>
              <a:t>파이참</a:t>
            </a:r>
            <a:r>
              <a:rPr lang="ko-KR" altLang="en-US" dirty="0">
                <a:solidFill>
                  <a:schemeClr val="tx1"/>
                </a:solidFill>
              </a:rPr>
              <a:t> 공식 다운로드 사이트 </a:t>
            </a:r>
            <a:r>
              <a:rPr lang="en-US" altLang="ko-KR" dirty="0">
                <a:solidFill>
                  <a:schemeClr val="tx1"/>
                </a:solidFill>
              </a:rPr>
              <a:t>(http://www.jetbrains.com/pycharm/download) </a:t>
            </a:r>
            <a:r>
              <a:rPr lang="ko-KR" altLang="en-US" dirty="0">
                <a:solidFill>
                  <a:schemeClr val="tx1"/>
                </a:solidFill>
              </a:rPr>
              <a:t>에서 다운로드할 수 있다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3052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 smtClean="0"/>
              <a:t>파이썬의</a:t>
            </a:r>
            <a:r>
              <a:rPr lang="ko-KR" altLang="en-US" b="1" dirty="0" smtClean="0"/>
              <a:t> </a:t>
            </a:r>
            <a:r>
              <a:rPr lang="ko-KR" altLang="en-US" b="1" dirty="0"/>
              <a:t>특징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sz="2400" dirty="0" err="1">
                <a:solidFill>
                  <a:schemeClr val="tx1"/>
                </a:solidFill>
                <a:hlinkClick r:id="rId2"/>
              </a:rPr>
              <a:t>파이썬은</a:t>
            </a:r>
            <a:r>
              <a:rPr lang="ko-KR" altLang="en-US" sz="2400" dirty="0">
                <a:solidFill>
                  <a:schemeClr val="tx1"/>
                </a:solidFill>
                <a:hlinkClick r:id="rId2"/>
              </a:rPr>
              <a:t> 인간다운 언어이다</a:t>
            </a:r>
            <a:endParaRPr lang="ko-KR" altLang="en-US" sz="2400" dirty="0">
              <a:solidFill>
                <a:schemeClr val="tx1"/>
              </a:solidFill>
            </a:endParaRPr>
          </a:p>
          <a:p>
            <a:r>
              <a:rPr lang="ko-KR" altLang="en-US" sz="2400" dirty="0" err="1">
                <a:solidFill>
                  <a:schemeClr val="tx1"/>
                </a:solidFill>
                <a:hlinkClick r:id="rId3"/>
              </a:rPr>
              <a:t>파이썬은</a:t>
            </a:r>
            <a:r>
              <a:rPr lang="ko-KR" altLang="en-US" sz="2400" dirty="0">
                <a:solidFill>
                  <a:schemeClr val="tx1"/>
                </a:solidFill>
                <a:hlinkClick r:id="rId3"/>
              </a:rPr>
              <a:t> 문법이 쉬워 빠르게 배울 수 있다</a:t>
            </a:r>
            <a:endParaRPr lang="ko-KR" altLang="en-US" sz="2400" dirty="0">
              <a:solidFill>
                <a:schemeClr val="tx1"/>
              </a:solidFill>
            </a:endParaRPr>
          </a:p>
          <a:p>
            <a:r>
              <a:rPr lang="ko-KR" altLang="en-US" sz="2400" dirty="0" err="1">
                <a:solidFill>
                  <a:schemeClr val="tx1"/>
                </a:solidFill>
                <a:hlinkClick r:id="rId4"/>
              </a:rPr>
              <a:t>파이썬은</a:t>
            </a:r>
            <a:r>
              <a:rPr lang="ko-KR" altLang="en-US" sz="2400" dirty="0">
                <a:solidFill>
                  <a:schemeClr val="tx1"/>
                </a:solidFill>
                <a:hlinkClick r:id="rId4"/>
              </a:rPr>
              <a:t> 무료이지만 강력하다</a:t>
            </a:r>
            <a:endParaRPr lang="ko-KR" altLang="en-US" sz="2400" dirty="0">
              <a:solidFill>
                <a:schemeClr val="tx1"/>
              </a:solidFill>
            </a:endParaRPr>
          </a:p>
          <a:p>
            <a:r>
              <a:rPr lang="ko-KR" altLang="en-US" sz="2400" dirty="0" err="1">
                <a:solidFill>
                  <a:schemeClr val="tx1"/>
                </a:solidFill>
                <a:hlinkClick r:id="rId5"/>
              </a:rPr>
              <a:t>파이썬은</a:t>
            </a:r>
            <a:r>
              <a:rPr lang="ko-KR" altLang="en-US" sz="2400" dirty="0">
                <a:solidFill>
                  <a:schemeClr val="tx1"/>
                </a:solidFill>
                <a:hlinkClick r:id="rId5"/>
              </a:rPr>
              <a:t> 간결하다</a:t>
            </a:r>
            <a:endParaRPr lang="ko-KR" altLang="en-US" sz="2400" dirty="0">
              <a:solidFill>
                <a:schemeClr val="tx1"/>
              </a:solidFill>
            </a:endParaRPr>
          </a:p>
          <a:p>
            <a:r>
              <a:rPr lang="ko-KR" altLang="en-US" sz="2400" dirty="0" err="1">
                <a:solidFill>
                  <a:schemeClr val="tx1"/>
                </a:solidFill>
                <a:hlinkClick r:id="rId6"/>
              </a:rPr>
              <a:t>파이썬은</a:t>
            </a:r>
            <a:r>
              <a:rPr lang="ko-KR" altLang="en-US" sz="2400" dirty="0">
                <a:solidFill>
                  <a:schemeClr val="tx1"/>
                </a:solidFill>
                <a:hlinkClick r:id="rId6"/>
              </a:rPr>
              <a:t> 프로그래밍을 즐기게 해준다</a:t>
            </a:r>
            <a:endParaRPr lang="ko-KR" altLang="en-US" sz="2400" dirty="0">
              <a:solidFill>
                <a:schemeClr val="tx1"/>
              </a:solidFill>
            </a:endParaRPr>
          </a:p>
          <a:p>
            <a:r>
              <a:rPr lang="ko-KR" altLang="en-US" sz="2400" dirty="0" err="1">
                <a:solidFill>
                  <a:schemeClr val="tx1"/>
                </a:solidFill>
                <a:hlinkClick r:id="rId7"/>
              </a:rPr>
              <a:t>파이썬은</a:t>
            </a:r>
            <a:r>
              <a:rPr lang="ko-KR" altLang="en-US" sz="2400" dirty="0">
                <a:solidFill>
                  <a:schemeClr val="tx1"/>
                </a:solidFill>
                <a:hlinkClick r:id="rId7"/>
              </a:rPr>
              <a:t> 개발 속도가 빠르다</a:t>
            </a:r>
            <a:endParaRPr lang="ko-KR" altLang="en-US" sz="2400" dirty="0">
              <a:solidFill>
                <a:schemeClr val="tx1"/>
              </a:solidFill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8252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defTabSz="914400" eaLnBrk="0" fontAlgn="base" latinLnBrk="0" hangingPunct="0">
              <a:spcAft>
                <a:spcPct val="0"/>
              </a:spcAft>
            </a:pPr>
            <a:r>
              <a:rPr lang="ko-KR" altLang="ko-KR" b="1" dirty="0" err="1">
                <a:latin typeface="Arial" panose="020B0604020202020204" pitchFamily="34" charset="0"/>
                <a:ea typeface="&amp;quot"/>
              </a:rPr>
              <a:t>파이썬으로</a:t>
            </a:r>
            <a:r>
              <a:rPr lang="ko-KR" altLang="ko-KR" b="1" dirty="0">
                <a:latin typeface="Arial" panose="020B0604020202020204" pitchFamily="34" charset="0"/>
                <a:ea typeface="&amp;quot"/>
              </a:rPr>
              <a:t> 할 수 있는 </a:t>
            </a:r>
            <a:r>
              <a:rPr lang="ko-KR" altLang="ko-KR" b="1" dirty="0" smtClean="0">
                <a:latin typeface="Arial" panose="020B0604020202020204" pitchFamily="34" charset="0"/>
                <a:ea typeface="&amp;quot"/>
              </a:rPr>
              <a:t>일</a:t>
            </a:r>
            <a:endParaRPr lang="ko-KR" altLang="ko-KR" sz="2800" b="1" dirty="0">
              <a:latin typeface="Arial" panose="020B0604020202020204" pitchFamily="34" charset="0"/>
              <a:ea typeface="&amp;quot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132385"/>
          </a:xfrm>
        </p:spPr>
        <p:txBody>
          <a:bodyPr>
            <a:normAutofit fontScale="77500" lnSpcReduction="20000"/>
          </a:bodyPr>
          <a:lstStyle/>
          <a:p>
            <a:endParaRPr lang="en-US" altLang="ko-KR" b="1" dirty="0" smtClean="0">
              <a:solidFill>
                <a:srgbClr val="000000"/>
              </a:solidFill>
              <a:latin typeface="Arial" panose="020B0604020202020204" pitchFamily="34" charset="0"/>
              <a:ea typeface="&amp;quot"/>
            </a:endParaRPr>
          </a:p>
          <a:p>
            <a:pPr marL="0" indent="0">
              <a:buNone/>
            </a:pPr>
            <a:endParaRPr lang="en-US" altLang="ko-KR" sz="3100" b="1" dirty="0" smtClean="0">
              <a:solidFill>
                <a:srgbClr val="000000"/>
              </a:solidFill>
              <a:latin typeface="Arial" panose="020B0604020202020204" pitchFamily="34" charset="0"/>
              <a:ea typeface="&amp;quot"/>
            </a:endParaRPr>
          </a:p>
          <a:p>
            <a:r>
              <a:rPr lang="ko-KR" altLang="ko-KR" sz="3100" b="1" dirty="0" smtClean="0">
                <a:solidFill>
                  <a:srgbClr val="000000"/>
                </a:solidFill>
                <a:latin typeface="Arial" panose="020B0604020202020204" pitchFamily="34" charset="0"/>
                <a:ea typeface="&amp;quot"/>
              </a:rPr>
              <a:t>시스템 </a:t>
            </a:r>
            <a:r>
              <a:rPr lang="ko-KR" altLang="ko-KR" sz="3100" b="1" dirty="0">
                <a:solidFill>
                  <a:srgbClr val="000000"/>
                </a:solidFill>
                <a:latin typeface="Arial" panose="020B0604020202020204" pitchFamily="34" charset="0"/>
                <a:ea typeface="&amp;quot"/>
              </a:rPr>
              <a:t>유틸리티 </a:t>
            </a:r>
            <a:r>
              <a:rPr lang="ko-KR" altLang="ko-KR" sz="3100" b="1" dirty="0" smtClean="0">
                <a:solidFill>
                  <a:srgbClr val="000000"/>
                </a:solidFill>
                <a:latin typeface="Arial" panose="020B0604020202020204" pitchFamily="34" charset="0"/>
                <a:ea typeface="&amp;quot"/>
              </a:rPr>
              <a:t>제작</a:t>
            </a:r>
            <a:endParaRPr lang="en-US" altLang="ko-KR" sz="3100" b="1" dirty="0" smtClean="0">
              <a:solidFill>
                <a:srgbClr val="000000"/>
              </a:solidFill>
              <a:latin typeface="Arial" panose="020B0604020202020204" pitchFamily="34" charset="0"/>
              <a:ea typeface="&amp;quot"/>
            </a:endParaRPr>
          </a:p>
          <a:p>
            <a:r>
              <a:rPr lang="ko-KR" altLang="ko-KR" sz="3100" b="1" dirty="0" smtClean="0">
                <a:solidFill>
                  <a:srgbClr val="000000"/>
                </a:solidFill>
                <a:latin typeface="Arial" panose="020B0604020202020204" pitchFamily="34" charset="0"/>
                <a:ea typeface="&amp;quot"/>
              </a:rPr>
              <a:t>GUI 프로그래밍</a:t>
            </a:r>
            <a:endParaRPr lang="en-US" altLang="ko-KR" sz="3100" b="1" dirty="0" smtClean="0">
              <a:solidFill>
                <a:srgbClr val="000000"/>
              </a:solidFill>
              <a:latin typeface="Arial" panose="020B0604020202020204" pitchFamily="34" charset="0"/>
              <a:ea typeface="&amp;quot"/>
            </a:endParaRPr>
          </a:p>
          <a:p>
            <a:r>
              <a:rPr lang="ko-KR" altLang="ko-KR" sz="3100" b="1" dirty="0">
                <a:solidFill>
                  <a:srgbClr val="000000"/>
                </a:solidFill>
                <a:latin typeface="Arial" panose="020B0604020202020204" pitchFamily="34" charset="0"/>
                <a:ea typeface="&amp;quot"/>
              </a:rPr>
              <a:t>C/C++</a:t>
            </a:r>
            <a:r>
              <a:rPr lang="ko-KR" altLang="ko-KR" sz="3100" b="1" dirty="0" err="1">
                <a:solidFill>
                  <a:srgbClr val="000000"/>
                </a:solidFill>
                <a:latin typeface="Arial" panose="020B0604020202020204" pitchFamily="34" charset="0"/>
                <a:ea typeface="&amp;quot"/>
              </a:rPr>
              <a:t>와의</a:t>
            </a:r>
            <a:r>
              <a:rPr lang="ko-KR" altLang="ko-KR" sz="3100" b="1" dirty="0">
                <a:solidFill>
                  <a:srgbClr val="000000"/>
                </a:solidFill>
                <a:latin typeface="Arial" panose="020B0604020202020204" pitchFamily="34" charset="0"/>
                <a:ea typeface="&amp;quot"/>
              </a:rPr>
              <a:t> </a:t>
            </a:r>
            <a:r>
              <a:rPr lang="ko-KR" altLang="ko-KR" sz="3100" b="1" dirty="0" smtClean="0">
                <a:solidFill>
                  <a:srgbClr val="000000"/>
                </a:solidFill>
                <a:latin typeface="Arial" panose="020B0604020202020204" pitchFamily="34" charset="0"/>
                <a:ea typeface="&amp;quot"/>
              </a:rPr>
              <a:t>결합</a:t>
            </a:r>
            <a:endParaRPr lang="en-US" altLang="ko-KR" sz="3100" b="1" dirty="0" smtClean="0">
              <a:solidFill>
                <a:srgbClr val="000000"/>
              </a:solidFill>
              <a:latin typeface="Arial" panose="020B0604020202020204" pitchFamily="34" charset="0"/>
              <a:ea typeface="&amp;quot"/>
            </a:endParaRPr>
          </a:p>
          <a:p>
            <a:r>
              <a:rPr lang="ko-KR" altLang="ko-KR" sz="3100" b="1" dirty="0">
                <a:solidFill>
                  <a:srgbClr val="000000"/>
                </a:solidFill>
                <a:latin typeface="Arial" panose="020B0604020202020204" pitchFamily="34" charset="0"/>
                <a:ea typeface="&amp;quot"/>
              </a:rPr>
              <a:t>웹 프로그래밍</a:t>
            </a:r>
          </a:p>
          <a:p>
            <a:r>
              <a:rPr lang="ko-KR" altLang="ko-KR" sz="3100" b="1" dirty="0">
                <a:solidFill>
                  <a:srgbClr val="000000"/>
                </a:solidFill>
                <a:latin typeface="Arial" panose="020B0604020202020204" pitchFamily="34" charset="0"/>
                <a:ea typeface="&amp;quot"/>
              </a:rPr>
              <a:t>수치 연산 프로그래밍</a:t>
            </a:r>
          </a:p>
          <a:p>
            <a:r>
              <a:rPr lang="ko-KR" altLang="ko-KR" sz="3100" b="1" dirty="0">
                <a:solidFill>
                  <a:srgbClr val="000000"/>
                </a:solidFill>
                <a:latin typeface="Arial" panose="020B0604020202020204" pitchFamily="34" charset="0"/>
                <a:ea typeface="&amp;quot"/>
              </a:rPr>
              <a:t>데이터베이스 </a:t>
            </a:r>
            <a:r>
              <a:rPr lang="ko-KR" altLang="ko-KR" sz="3100" b="1" dirty="0" smtClean="0">
                <a:solidFill>
                  <a:srgbClr val="000000"/>
                </a:solidFill>
                <a:latin typeface="Arial" panose="020B0604020202020204" pitchFamily="34" charset="0"/>
                <a:ea typeface="&amp;quot"/>
              </a:rPr>
              <a:t>프로그래밍</a:t>
            </a:r>
            <a:endParaRPr lang="en-US" altLang="ko-KR" sz="3100" b="1" dirty="0" smtClean="0">
              <a:solidFill>
                <a:srgbClr val="000000"/>
              </a:solidFill>
              <a:latin typeface="Arial" panose="020B0604020202020204" pitchFamily="34" charset="0"/>
              <a:ea typeface="&amp;quot"/>
            </a:endParaRPr>
          </a:p>
          <a:p>
            <a:r>
              <a:rPr lang="ko-KR" altLang="ko-KR" sz="3100" b="1" dirty="0">
                <a:solidFill>
                  <a:srgbClr val="000000"/>
                </a:solidFill>
                <a:latin typeface="Arial" panose="020B0604020202020204" pitchFamily="34" charset="0"/>
                <a:ea typeface="&amp;quot"/>
              </a:rPr>
              <a:t>데이터 분석, 사물 인터넷</a:t>
            </a:r>
          </a:p>
          <a:p>
            <a:endParaRPr lang="ko-KR" altLang="ko-KR" b="1" dirty="0">
              <a:solidFill>
                <a:srgbClr val="000000"/>
              </a:solidFill>
              <a:latin typeface="Arial" panose="020B0604020202020204" pitchFamily="34" charset="0"/>
              <a:ea typeface="&amp;quot"/>
            </a:endParaRPr>
          </a:p>
          <a:p>
            <a:endParaRPr lang="ko-KR" altLang="ko-KR" b="1" dirty="0">
              <a:solidFill>
                <a:srgbClr val="000000"/>
              </a:solidFill>
              <a:latin typeface="Arial" panose="020B0604020202020204" pitchFamily="34" charset="0"/>
              <a:ea typeface="&amp;quot"/>
            </a:endParaRPr>
          </a:p>
          <a:p>
            <a:endParaRPr lang="ko-KR" altLang="ko-KR" b="1" dirty="0">
              <a:solidFill>
                <a:srgbClr val="000000"/>
              </a:solidFill>
              <a:latin typeface="Arial" panose="020B0604020202020204" pitchFamily="34" charset="0"/>
              <a:ea typeface="&amp;quot"/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3517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err="1"/>
              <a:t>파이썬</a:t>
            </a:r>
            <a:r>
              <a:rPr lang="ko-KR" altLang="en-US" b="1" dirty="0"/>
              <a:t> 설치하기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4918" y="171326"/>
            <a:ext cx="8534400" cy="2436408"/>
          </a:xfrm>
        </p:spPr>
        <p:txBody>
          <a:bodyPr>
            <a:normAutofit/>
          </a:bodyPr>
          <a:lstStyle/>
          <a:p>
            <a:r>
              <a:rPr lang="ko-KR" altLang="en-US" sz="2800" dirty="0">
                <a:solidFill>
                  <a:schemeClr val="tx1"/>
                </a:solidFill>
              </a:rPr>
              <a:t>우선 </a:t>
            </a:r>
            <a:r>
              <a:rPr lang="ko-KR" altLang="en-US" sz="2800" dirty="0" err="1">
                <a:solidFill>
                  <a:schemeClr val="tx1"/>
                </a:solidFill>
              </a:rPr>
              <a:t>파이썬</a:t>
            </a:r>
            <a:r>
              <a:rPr lang="ko-KR" altLang="en-US" sz="2800" dirty="0">
                <a:solidFill>
                  <a:schemeClr val="tx1"/>
                </a:solidFill>
              </a:rPr>
              <a:t> 공식 홈페이지의 다운로드 페이지</a:t>
            </a:r>
            <a:r>
              <a:rPr lang="en-US" altLang="ko-KR" sz="2800" dirty="0">
                <a:solidFill>
                  <a:schemeClr val="tx1"/>
                </a:solidFill>
              </a:rPr>
              <a:t>(</a:t>
            </a:r>
            <a:r>
              <a:rPr lang="en-US" altLang="ko-KR" sz="2800" dirty="0">
                <a:solidFill>
                  <a:schemeClr val="tx1"/>
                </a:solidFill>
                <a:hlinkClick r:id="rId2"/>
              </a:rPr>
              <a:t>http://www.python.org/downloads</a:t>
            </a:r>
            <a:r>
              <a:rPr lang="en-US" altLang="ko-KR" sz="2800" dirty="0">
                <a:solidFill>
                  <a:schemeClr val="tx1"/>
                </a:solidFill>
              </a:rPr>
              <a:t>)</a:t>
            </a:r>
            <a:r>
              <a:rPr lang="ko-KR" altLang="en-US" sz="2800" dirty="0">
                <a:solidFill>
                  <a:schemeClr val="tx1"/>
                </a:solidFill>
              </a:rPr>
              <a:t>에서 윈도우용 </a:t>
            </a:r>
            <a:r>
              <a:rPr lang="ko-KR" altLang="en-US" sz="2800" dirty="0" err="1">
                <a:solidFill>
                  <a:schemeClr val="tx1"/>
                </a:solidFill>
              </a:rPr>
              <a:t>파이썬</a:t>
            </a:r>
            <a:r>
              <a:rPr lang="ko-KR" altLang="en-US" sz="2800" dirty="0">
                <a:solidFill>
                  <a:schemeClr val="tx1"/>
                </a:solidFill>
              </a:rPr>
              <a:t> 언어 패키지를 다운로드한다</a:t>
            </a:r>
            <a:r>
              <a:rPr lang="en-US" altLang="ko-KR" sz="2800" dirty="0">
                <a:solidFill>
                  <a:schemeClr val="tx1"/>
                </a:solidFill>
              </a:rPr>
              <a:t>. </a:t>
            </a:r>
            <a:r>
              <a:rPr lang="ko-KR" altLang="en-US" sz="2800" dirty="0">
                <a:solidFill>
                  <a:schemeClr val="tx1"/>
                </a:solidFill>
              </a:rPr>
              <a:t>다음 화면에서 </a:t>
            </a:r>
            <a:r>
              <a:rPr lang="en-US" altLang="ko-KR" sz="2800" dirty="0">
                <a:solidFill>
                  <a:schemeClr val="tx1"/>
                </a:solidFill>
              </a:rPr>
              <a:t>Python 3.x</a:t>
            </a:r>
            <a:r>
              <a:rPr lang="ko-KR" altLang="en-US" sz="2800" dirty="0">
                <a:solidFill>
                  <a:schemeClr val="tx1"/>
                </a:solidFill>
              </a:rPr>
              <a:t>로 시작하는 버전 중 가장 최근의 윈도우 </a:t>
            </a:r>
            <a:r>
              <a:rPr lang="ko-KR" altLang="en-US" sz="2800" dirty="0" err="1">
                <a:solidFill>
                  <a:schemeClr val="tx1"/>
                </a:solidFill>
              </a:rPr>
              <a:t>인스톨러를</a:t>
            </a:r>
            <a:r>
              <a:rPr lang="ko-KR" altLang="en-US" sz="2800" dirty="0">
                <a:solidFill>
                  <a:schemeClr val="tx1"/>
                </a:solidFill>
              </a:rPr>
              <a:t> </a:t>
            </a:r>
            <a:r>
              <a:rPr lang="ko-KR" altLang="en-US" sz="2800" dirty="0" smtClean="0">
                <a:solidFill>
                  <a:schemeClr val="tx1"/>
                </a:solidFill>
              </a:rPr>
              <a:t>다운로드</a:t>
            </a:r>
            <a:endParaRPr lang="ko-KR" altLang="en-US" sz="2800" dirty="0">
              <a:solidFill>
                <a:schemeClr val="tx1"/>
              </a:solidFill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 rotWithShape="1">
          <a:blip r:embed="rId3"/>
          <a:srcRect l="35364" t="21133" r="30980" b="38979"/>
          <a:stretch/>
        </p:blipFill>
        <p:spPr>
          <a:xfrm>
            <a:off x="5065059" y="2487207"/>
            <a:ext cx="5656730" cy="377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39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020" y="4975012"/>
            <a:ext cx="8534400" cy="1507067"/>
          </a:xfrm>
        </p:spPr>
        <p:txBody>
          <a:bodyPr>
            <a:normAutofit fontScale="90000"/>
          </a:bodyPr>
          <a:lstStyle/>
          <a:p>
            <a:r>
              <a:rPr lang="ko-KR" altLang="en-US" sz="3100" dirty="0" err="1"/>
              <a:t>인스톨러를</a:t>
            </a:r>
            <a:r>
              <a:rPr lang="ko-KR" altLang="en-US" sz="3100" dirty="0"/>
              <a:t> 실행한 후에 </a:t>
            </a:r>
            <a:r>
              <a:rPr lang="en-US" altLang="ko-KR" sz="3100" dirty="0"/>
              <a:t>"Install Now"</a:t>
            </a:r>
            <a:r>
              <a:rPr lang="ko-KR" altLang="en-US" sz="3100" dirty="0"/>
              <a:t>를 선택하면 바로 설치가 진행된다</a:t>
            </a:r>
            <a:r>
              <a:rPr lang="en-US" altLang="ko-KR" sz="3100" dirty="0"/>
              <a:t>.</a:t>
            </a:r>
            <a:r>
              <a:rPr lang="ko-KR" altLang="en-US" sz="3100" dirty="0"/>
              <a:t/>
            </a:r>
            <a:br>
              <a:rPr lang="ko-KR" altLang="en-US" sz="3100" dirty="0"/>
            </a:br>
            <a:r>
              <a:rPr lang="ko-KR" altLang="en-US" sz="3100" b="1" u="sng" dirty="0" err="1"/>
              <a:t>파이썬이</a:t>
            </a:r>
            <a:r>
              <a:rPr lang="ko-KR" altLang="en-US" sz="3100" b="1" u="sng" dirty="0"/>
              <a:t> 어느 곳에서든지 실행될 수 있도록 </a:t>
            </a:r>
            <a:r>
              <a:rPr lang="en-US" altLang="ko-KR" sz="3100" b="1" u="sng" dirty="0"/>
              <a:t>"Add Python 3.6 to PATH" </a:t>
            </a:r>
            <a:r>
              <a:rPr lang="ko-KR" altLang="en-US" sz="3100" b="1" u="sng" dirty="0"/>
              <a:t>옵션을 선택하도록 하자</a:t>
            </a:r>
            <a:r>
              <a:rPr lang="en-US" altLang="ko-KR" sz="3100" b="1" u="sng" dirty="0"/>
              <a:t>.</a:t>
            </a:r>
            <a:r>
              <a:rPr lang="ko-KR" altLang="en-US" sz="3100" u="sng" dirty="0"/>
              <a:t> </a:t>
            </a:r>
            <a:r>
              <a:rPr lang="ko-KR" altLang="en-US" dirty="0"/>
              <a:t/>
            </a:r>
            <a:br>
              <a:rPr lang="ko-KR" altLang="en-US" dirty="0"/>
            </a:br>
            <a:endParaRPr lang="ko-KR" altLang="en-US" dirty="0"/>
          </a:p>
        </p:txBody>
      </p:sp>
      <p:pic>
        <p:nvPicPr>
          <p:cNvPr id="4" name="내용 개체 틀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6090" t="27480" r="31372" b="39072"/>
          <a:stretch/>
        </p:blipFill>
        <p:spPr>
          <a:xfrm>
            <a:off x="854474" y="524256"/>
            <a:ext cx="6643606" cy="3841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86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84212" y="4937760"/>
            <a:ext cx="8534400" cy="1349247"/>
          </a:xfrm>
        </p:spPr>
        <p:txBody>
          <a:bodyPr>
            <a:normAutofit fontScale="90000"/>
          </a:bodyPr>
          <a:lstStyle/>
          <a:p>
            <a:r>
              <a:rPr lang="ko-KR" altLang="en-US" dirty="0"/>
              <a:t>설치가 </a:t>
            </a:r>
            <a:r>
              <a:rPr lang="ko-KR" altLang="en-US" sz="3100" dirty="0"/>
              <a:t>완료되면 </a:t>
            </a:r>
            <a:r>
              <a:rPr lang="en-US" altLang="ko-KR" sz="3100" dirty="0"/>
              <a:t>[close]</a:t>
            </a:r>
            <a:r>
              <a:rPr lang="ko-KR" altLang="en-US" sz="3100" dirty="0"/>
              <a:t>를 클릭하여 종료한다</a:t>
            </a:r>
            <a:r>
              <a:rPr lang="en-US" altLang="ko-KR" sz="3100" dirty="0"/>
              <a:t>.</a:t>
            </a:r>
            <a:br>
              <a:rPr lang="en-US" altLang="ko-KR" sz="3100" dirty="0"/>
            </a:br>
            <a:r>
              <a:rPr lang="ko-KR" altLang="en-US" sz="3100" dirty="0" err="1"/>
              <a:t>파이썬이</a:t>
            </a:r>
            <a:r>
              <a:rPr lang="ko-KR" altLang="en-US" sz="3100" dirty="0"/>
              <a:t> 정상적으로 설치되었다면 오른쪽 그림과 같이 프로그램 메뉴에서 확인할 수 있을 것이다</a:t>
            </a:r>
            <a:r>
              <a:rPr lang="en-US" altLang="ko-KR" sz="3100" dirty="0"/>
              <a:t>.</a:t>
            </a:r>
            <a:br>
              <a:rPr lang="en-US" altLang="ko-KR" sz="3100" dirty="0"/>
            </a:br>
            <a:r>
              <a:rPr lang="en-US" altLang="ko-KR" sz="3100" b="1" dirty="0"/>
              <a:t>[</a:t>
            </a:r>
            <a:r>
              <a:rPr lang="ko-KR" altLang="en-US" sz="3100" b="1" dirty="0"/>
              <a:t>시작 → 모든 프로그램</a:t>
            </a:r>
            <a:r>
              <a:rPr lang="en-US" altLang="ko-KR" sz="3100" b="1" dirty="0"/>
              <a:t>(</a:t>
            </a:r>
            <a:r>
              <a:rPr lang="ko-KR" altLang="en-US" sz="3100" b="1" dirty="0"/>
              <a:t>모든 앱</a:t>
            </a:r>
            <a:r>
              <a:rPr lang="en-US" altLang="ko-KR" sz="3100" b="1" dirty="0"/>
              <a:t>) → </a:t>
            </a:r>
            <a:r>
              <a:rPr lang="en-US" altLang="ko-KR" sz="3100" b="1" dirty="0" smtClean="0"/>
              <a:t>Python]</a:t>
            </a:r>
            <a:r>
              <a:rPr lang="ko-KR" altLang="en-US" dirty="0"/>
              <a:t/>
            </a:r>
            <a:br>
              <a:rPr lang="ko-KR" altLang="en-US" dirty="0"/>
            </a:br>
            <a:endParaRPr lang="ko-KR" altLang="en-US" dirty="0"/>
          </a:p>
        </p:txBody>
      </p:sp>
      <p:pic>
        <p:nvPicPr>
          <p:cNvPr id="3074" name="Picture 2" descr="https://wikidocs.net/images/page/8/python_program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2" y="698277"/>
            <a:ext cx="4412044" cy="3380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0421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내용 개체 틀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4212" y="794265"/>
            <a:ext cx="5350828" cy="418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84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ko-KR" sz="4400" b="1" dirty="0">
                <a:latin typeface="Arial" panose="020B0604020202020204" pitchFamily="34" charset="0"/>
                <a:ea typeface="&amp;quot"/>
              </a:rPr>
              <a:t>사칙연산</a:t>
            </a:r>
            <a:r>
              <a:rPr lang="ko-KR" altLang="ko-KR" b="1" dirty="0">
                <a:latin typeface="Arial" panose="020B0604020202020204" pitchFamily="34" charset="0"/>
                <a:ea typeface="&amp;quot"/>
              </a:rPr>
              <a:t/>
            </a:r>
            <a:br>
              <a:rPr lang="ko-KR" altLang="ko-KR" b="1" dirty="0">
                <a:latin typeface="Arial" panose="020B0604020202020204" pitchFamily="34" charset="0"/>
                <a:ea typeface="&amp;quot"/>
              </a:rPr>
            </a:b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2800" dirty="0" smtClean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1 </a:t>
            </a:r>
            <a:r>
              <a:rPr lang="ko-KR" altLang="ko-KR" sz="2800" b="1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더하기</a:t>
            </a:r>
            <a:r>
              <a:rPr lang="ko-KR" altLang="ko-KR" sz="2800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(+) 2는 3이라는 값을 출력해 보자. 보통 계산기 사용하듯 더하기 기호만 넣어 주면 된다.</a:t>
            </a:r>
            <a:endParaRPr lang="ko-KR" altLang="ko-KR" sz="2400" dirty="0">
              <a:solidFill>
                <a:schemeClr val="tx1"/>
              </a:solidFill>
              <a:latin typeface="Consolas" panose="020B0609020204030204" pitchFamily="49" charset="0"/>
              <a:ea typeface="Menlo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2400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&gt;&gt;&gt; 1 + 2 3 </a:t>
            </a:r>
            <a:endParaRPr lang="en-US" altLang="ko-KR" sz="2400" dirty="0" smtClean="0">
              <a:solidFill>
                <a:schemeClr val="tx1"/>
              </a:solidFill>
              <a:latin typeface="Consolas" panose="020B0609020204030204" pitchFamily="49" charset="0"/>
              <a:ea typeface="Menlo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ko-KR" altLang="ko-KR" dirty="0">
              <a:solidFill>
                <a:schemeClr val="tx1"/>
              </a:solidFill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2800" b="1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나눗셈</a:t>
            </a:r>
            <a:r>
              <a:rPr lang="ko-KR" altLang="ko-KR" sz="2800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(/)과 </a:t>
            </a:r>
            <a:r>
              <a:rPr lang="ko-KR" altLang="ko-KR" sz="2800" b="1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곱셈</a:t>
            </a:r>
            <a:r>
              <a:rPr lang="ko-KR" altLang="ko-KR" sz="2800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(</a:t>
            </a:r>
            <a:r>
              <a:rPr lang="ko-KR" altLang="ko-KR" sz="2400" dirty="0">
                <a:solidFill>
                  <a:schemeClr val="tx1"/>
                </a:solidFill>
                <a:latin typeface="Consolas" panose="020B0609020204030204" pitchFamily="49" charset="0"/>
                <a:ea typeface="&amp;quot"/>
              </a:rPr>
              <a:t>*</a:t>
            </a:r>
            <a:r>
              <a:rPr lang="ko-KR" altLang="ko-KR" sz="2800" dirty="0">
                <a:solidFill>
                  <a:schemeClr val="tx1"/>
                </a:solidFill>
                <a:ea typeface="&amp;quot"/>
              </a:rPr>
              <a:t>) 역시 예상한 대로 결과값을 보여준다.</a:t>
            </a:r>
            <a:endParaRPr lang="ko-KR" altLang="ko-KR" sz="2400" dirty="0">
              <a:solidFill>
                <a:schemeClr val="tx1"/>
              </a:solidFill>
              <a:latin typeface="Consolas" panose="020B0609020204030204" pitchFamily="49" charset="0"/>
              <a:ea typeface="Menlo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2400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&gt;&gt;&gt; 3 / 2.4 1.25 &gt;&gt;&gt; 3 * 9 27 </a:t>
            </a:r>
            <a:endParaRPr lang="ko-KR" altLang="ko-KR" dirty="0">
              <a:solidFill>
                <a:schemeClr val="tx1"/>
              </a:solidFill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1336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532120"/>
          </a:xfrm>
        </p:spPr>
        <p:txBody>
          <a:bodyPr>
            <a:normAutofit/>
          </a:bodyPr>
          <a:lstStyle/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4000" b="1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변수에 숫자 대입하고 계산하기</a:t>
            </a: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&gt;&gt;&gt; </a:t>
            </a:r>
            <a:r>
              <a:rPr lang="ko-KR" altLang="ko-KR" dirty="0" err="1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a</a:t>
            </a:r>
            <a:r>
              <a:rPr lang="ko-KR" altLang="ko-KR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 = 1 &gt;&gt;&gt; </a:t>
            </a:r>
            <a:r>
              <a:rPr lang="ko-KR" altLang="ko-KR" dirty="0" err="1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b</a:t>
            </a:r>
            <a:r>
              <a:rPr lang="ko-KR" altLang="ko-KR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 = 2 &gt;&gt;&gt; </a:t>
            </a:r>
            <a:r>
              <a:rPr lang="ko-KR" altLang="ko-KR" dirty="0" err="1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a</a:t>
            </a:r>
            <a:r>
              <a:rPr lang="ko-KR" altLang="ko-KR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 + </a:t>
            </a:r>
            <a:r>
              <a:rPr lang="ko-KR" altLang="ko-KR" dirty="0" err="1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b</a:t>
            </a:r>
            <a:r>
              <a:rPr lang="ko-KR" altLang="ko-KR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 3 </a:t>
            </a:r>
            <a:endParaRPr lang="ko-KR" altLang="ko-KR" sz="1800" dirty="0">
              <a:solidFill>
                <a:schemeClr val="tx1"/>
              </a:solidFill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2400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a에</a:t>
            </a:r>
            <a:r>
              <a:rPr lang="ko-KR" altLang="ko-KR" sz="2400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 1을, </a:t>
            </a:r>
            <a:r>
              <a:rPr lang="ko-KR" altLang="ko-KR" sz="2400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b에</a:t>
            </a:r>
            <a:r>
              <a:rPr lang="ko-KR" altLang="ko-KR" sz="2400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 2를 대입한 다음 </a:t>
            </a:r>
            <a:r>
              <a:rPr lang="ko-KR" altLang="ko-KR" sz="2400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a와</a:t>
            </a:r>
            <a:r>
              <a:rPr lang="ko-KR" altLang="ko-KR" sz="2400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 </a:t>
            </a:r>
            <a:r>
              <a:rPr lang="ko-KR" altLang="ko-KR" sz="2400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b를</a:t>
            </a:r>
            <a:r>
              <a:rPr lang="ko-KR" altLang="ko-KR" sz="2400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 더하면 3이라는 결과값을 보여 준다</a:t>
            </a:r>
            <a:r>
              <a:rPr lang="ko-KR" altLang="ko-KR" sz="2400" dirty="0" smtClean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.</a:t>
            </a:r>
            <a:endParaRPr lang="en-US" altLang="ko-KR" sz="2400" dirty="0" smtClean="0">
              <a:solidFill>
                <a:schemeClr val="tx1"/>
              </a:solidFill>
              <a:latin typeface="Arial" panose="020B0604020202020204" pitchFamily="34" charset="0"/>
              <a:ea typeface="&amp;quot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ko-KR" altLang="ko-KR" sz="4000" b="1" dirty="0">
              <a:solidFill>
                <a:schemeClr val="tx1"/>
              </a:solidFill>
              <a:latin typeface="Arial" panose="020B0604020202020204" pitchFamily="34" charset="0"/>
              <a:ea typeface="&amp;quot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4000" b="1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변수에 문자 대입하고 출력하기</a:t>
            </a: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&gt;&gt;&gt; </a:t>
            </a:r>
            <a:r>
              <a:rPr lang="ko-KR" altLang="ko-KR" dirty="0" err="1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a</a:t>
            </a:r>
            <a:r>
              <a:rPr lang="ko-KR" altLang="ko-KR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 = "</a:t>
            </a:r>
            <a:r>
              <a:rPr lang="ko-KR" altLang="ko-KR" dirty="0" err="1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Python</a:t>
            </a:r>
            <a:r>
              <a:rPr lang="ko-KR" altLang="ko-KR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" &gt;&gt;&gt; </a:t>
            </a:r>
            <a:r>
              <a:rPr lang="ko-KR" altLang="ko-KR" dirty="0" err="1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print</a:t>
            </a:r>
            <a:r>
              <a:rPr lang="ko-KR" altLang="ko-KR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(</a:t>
            </a:r>
            <a:r>
              <a:rPr lang="ko-KR" altLang="ko-KR" dirty="0" err="1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a</a:t>
            </a:r>
            <a:r>
              <a:rPr lang="ko-KR" altLang="ko-KR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) </a:t>
            </a:r>
            <a:r>
              <a:rPr lang="ko-KR" altLang="ko-KR" dirty="0" err="1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Python</a:t>
            </a:r>
            <a:r>
              <a:rPr lang="ko-KR" altLang="ko-KR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 </a:t>
            </a:r>
            <a:endParaRPr lang="ko-KR" altLang="ko-KR" sz="1800" dirty="0">
              <a:solidFill>
                <a:schemeClr val="tx1"/>
              </a:solidFill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2400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a라는</a:t>
            </a:r>
            <a:r>
              <a:rPr lang="ko-KR" altLang="ko-KR" sz="2400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 변수에 </a:t>
            </a:r>
            <a:r>
              <a:rPr lang="ko-KR" altLang="ko-KR" sz="2400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Python이라는</a:t>
            </a:r>
            <a:r>
              <a:rPr lang="ko-KR" altLang="ko-KR" sz="2400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 값을 대입한 다음 </a:t>
            </a:r>
            <a:r>
              <a:rPr lang="ko-KR" altLang="ko-KR" sz="2400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print</a:t>
            </a:r>
            <a:r>
              <a:rPr lang="ko-KR" altLang="ko-KR" sz="2400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(</a:t>
            </a:r>
            <a:r>
              <a:rPr lang="ko-KR" altLang="ko-KR" sz="2400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a</a:t>
            </a:r>
            <a:r>
              <a:rPr lang="ko-KR" altLang="ko-KR" sz="2400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) </a:t>
            </a:r>
            <a:r>
              <a:rPr lang="ko-KR" altLang="ko-KR" sz="2400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라고</a:t>
            </a:r>
            <a:r>
              <a:rPr lang="ko-KR" altLang="ko-KR" sz="2400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 작성하면 </a:t>
            </a:r>
            <a:r>
              <a:rPr lang="ko-KR" altLang="ko-KR" sz="2400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a의</a:t>
            </a:r>
            <a:r>
              <a:rPr lang="ko-KR" altLang="ko-KR" sz="2400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 값을 출력한다</a:t>
            </a:r>
            <a:r>
              <a:rPr lang="ko-KR" altLang="ko-KR" sz="2400" dirty="0" smtClean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.</a:t>
            </a:r>
            <a:endParaRPr lang="en-US" altLang="ko-KR" sz="2400" dirty="0" smtClean="0">
              <a:solidFill>
                <a:schemeClr val="tx1"/>
              </a:solidFill>
              <a:latin typeface="Arial" panose="020B0604020202020204" pitchFamily="34" charset="0"/>
              <a:ea typeface="&amp;quot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ko-KR" altLang="ko-KR" sz="1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sz="2400" dirty="0" smtClean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또는 </a:t>
            </a:r>
            <a:r>
              <a:rPr lang="ko-KR" altLang="ko-KR" sz="2400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다음과 같이 </a:t>
            </a:r>
            <a:r>
              <a:rPr lang="ko-KR" altLang="ko-KR" sz="2400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print문을</a:t>
            </a:r>
            <a:r>
              <a:rPr lang="ko-KR" altLang="ko-KR" sz="2400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 생략하고 </a:t>
            </a:r>
            <a:r>
              <a:rPr lang="ko-KR" altLang="ko-KR" sz="2400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변수명</a:t>
            </a:r>
            <a:r>
              <a:rPr lang="ko-KR" altLang="ko-KR" sz="2400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 </a:t>
            </a:r>
            <a:r>
              <a:rPr lang="ko-KR" altLang="ko-KR" sz="2400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a만</a:t>
            </a:r>
            <a:r>
              <a:rPr lang="ko-KR" altLang="ko-KR" sz="2400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 입력하여 </a:t>
            </a:r>
            <a:r>
              <a:rPr lang="ko-KR" altLang="ko-KR" sz="2400" dirty="0" err="1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a의</a:t>
            </a:r>
            <a:r>
              <a:rPr lang="ko-KR" altLang="ko-KR" sz="2400" dirty="0">
                <a:solidFill>
                  <a:schemeClr val="tx1"/>
                </a:solidFill>
                <a:latin typeface="Arial" panose="020B0604020202020204" pitchFamily="34" charset="0"/>
                <a:ea typeface="&amp;quot"/>
              </a:rPr>
              <a:t> 값을 출력할 수도 있다. </a:t>
            </a:r>
            <a:endParaRPr lang="ko-KR" altLang="ko-KR" dirty="0">
              <a:solidFill>
                <a:schemeClr val="tx1"/>
              </a:solidFill>
              <a:latin typeface="Consolas" panose="020B0609020204030204" pitchFamily="49" charset="0"/>
              <a:ea typeface="Menlo"/>
            </a:endParaRPr>
          </a:p>
          <a:p>
            <a:pPr marL="0" lvl="0" indent="0" defTabSz="91440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ko-KR" altLang="ko-KR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&gt;&gt;&gt; </a:t>
            </a:r>
            <a:r>
              <a:rPr lang="ko-KR" altLang="ko-KR" dirty="0" err="1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a</a:t>
            </a:r>
            <a:r>
              <a:rPr lang="ko-KR" altLang="ko-KR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 = "</a:t>
            </a:r>
            <a:r>
              <a:rPr lang="ko-KR" altLang="ko-KR" dirty="0" err="1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Python</a:t>
            </a:r>
            <a:r>
              <a:rPr lang="ko-KR" altLang="ko-KR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" &gt;&gt;&gt; </a:t>
            </a:r>
            <a:r>
              <a:rPr lang="ko-KR" altLang="ko-KR" dirty="0" err="1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a</a:t>
            </a:r>
            <a:r>
              <a:rPr lang="ko-KR" altLang="ko-KR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 </a:t>
            </a:r>
            <a:r>
              <a:rPr lang="ko-KR" altLang="ko-KR" dirty="0" err="1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Python</a:t>
            </a:r>
            <a:r>
              <a:rPr lang="ko-KR" altLang="ko-KR" dirty="0">
                <a:solidFill>
                  <a:schemeClr val="tx1"/>
                </a:solidFill>
                <a:latin typeface="Consolas" panose="020B0609020204030204" pitchFamily="49" charset="0"/>
                <a:ea typeface="Menlo"/>
              </a:rPr>
              <a:t> </a:t>
            </a:r>
            <a:endParaRPr lang="ko-KR" altLang="ko-KR" sz="4800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0287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슬라이스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853</TotalTime>
  <Words>995</Words>
  <Application>Microsoft Office PowerPoint</Application>
  <PresentationFormat>와이드스크린</PresentationFormat>
  <Paragraphs>81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6" baseType="lpstr">
      <vt:lpstr>&amp;quot</vt:lpstr>
      <vt:lpstr>HY중고딕</vt:lpstr>
      <vt:lpstr>Menlo</vt:lpstr>
      <vt:lpstr>맑은 고딕</vt:lpstr>
      <vt:lpstr>맑은 고딕</vt:lpstr>
      <vt:lpstr>Arial</vt:lpstr>
      <vt:lpstr>Century Gothic</vt:lpstr>
      <vt:lpstr>Consolas</vt:lpstr>
      <vt:lpstr>Wingdings 3</vt:lpstr>
      <vt:lpstr>슬라이스</vt:lpstr>
      <vt:lpstr>파이썬이란? </vt:lpstr>
      <vt:lpstr>파이썬의 특징 </vt:lpstr>
      <vt:lpstr>파이썬으로 할 수 있는 일</vt:lpstr>
      <vt:lpstr>파이썬 설치하기</vt:lpstr>
      <vt:lpstr>인스톨러를 실행한 후에 "Install Now"를 선택하면 바로 설치가 진행된다. 파이썬이 어느 곳에서든지 실행될 수 있도록 "Add Python 3.6 to PATH" 옵션을 선택하도록 하자.  </vt:lpstr>
      <vt:lpstr>설치가 완료되면 [close]를 클릭하여 종료한다. 파이썬이 정상적으로 설치되었다면 오른쪽 그림과 같이 프로그램 메뉴에서 확인할 수 있을 것이다. [시작 → 모든 프로그램(모든 앱) → Python] </vt:lpstr>
      <vt:lpstr>PowerPoint 프레젠테이션</vt:lpstr>
      <vt:lpstr>사칙연산 </vt:lpstr>
      <vt:lpstr>PowerPoint 프레젠테이션</vt:lpstr>
      <vt:lpstr>PowerPoint 프레젠테이션</vt:lpstr>
      <vt:lpstr>PowerPoint 프레젠테이션</vt:lpstr>
      <vt:lpstr>IDLE 파이썬 IDLE(Integrated Development and Learning Environment)는 파이썬 프로그램 작성을 도와주는 통합 개발환경으로 파이썬 설치시 기본으로 설치되는 프로그램 </vt:lpstr>
      <vt:lpstr>위에서 # hello.py라는 문장은 주석이다. #으로 시작하는 문장은 #부터 시작해서 그 줄 끝까지 프로그램 수행에 전혀 영향을 주지 않는다.</vt:lpstr>
      <vt:lpstr>C:\doit이라는 디렉터리를 생성한 후 hello.py라는 이름으로 저장을 하도록. 에디터로 파이썬 프로그램을 작성한 후 저장할 때는 파일 이름의 확장자명을 항상 py로 해야한다. py는 파이썬 파일임을 알려주는 관례적인 확장자명</vt:lpstr>
      <vt:lpstr>PowerPoint 프레젠테이션</vt:lpstr>
      <vt:lpstr>추천 에디터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JJI</dc:creator>
  <cp:lastModifiedBy>JJI</cp:lastModifiedBy>
  <cp:revision>11</cp:revision>
  <dcterms:created xsi:type="dcterms:W3CDTF">2019-01-16T19:03:12Z</dcterms:created>
  <dcterms:modified xsi:type="dcterms:W3CDTF">2019-01-17T09:17:04Z</dcterms:modified>
</cp:coreProperties>
</file>