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263" r:id="rId4"/>
    <p:sldId id="264" r:id="rId5"/>
    <p:sldId id="262" r:id="rId6"/>
    <p:sldId id="266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D1"/>
    <a:srgbClr val="00CC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437" autoAdjust="0"/>
  </p:normalViewPr>
  <p:slideViewPr>
    <p:cSldViewPr snapToGrid="0">
      <p:cViewPr varScale="1">
        <p:scale>
          <a:sx n="79" d="100"/>
          <a:sy n="79" d="100"/>
        </p:scale>
        <p:origin x="1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8E9A-3D3A-424C-9736-E99FEA23198F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52913-95E1-4257-9879-6F4F9EDC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9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52913-95E1-4257-9879-6F4F9EDC9B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2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외울 필요 없음 </a:t>
            </a:r>
            <a:r>
              <a:rPr lang="en-US" altLang="ko-KR" dirty="0"/>
              <a:t>– </a:t>
            </a:r>
            <a:r>
              <a:rPr lang="ko-KR" altLang="en-US" dirty="0"/>
              <a:t>프로그래밍하다 보면 </a:t>
            </a:r>
            <a:r>
              <a:rPr lang="ko-KR" altLang="en-US" dirty="0" err="1"/>
              <a:t>익숙해짐</a:t>
            </a:r>
            <a:endParaRPr lang="en-US" altLang="ko-KR" dirty="0"/>
          </a:p>
          <a:p>
            <a:r>
              <a:rPr lang="ko-KR" altLang="en-US" dirty="0"/>
              <a:t>∵ 프로그래밍하다 보면 오류 발생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52913-95E1-4257-9879-6F4F9EDC9B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2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5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9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6260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49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16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9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8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3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1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5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4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3E9C9BD-E75C-4CAB-BA1D-781FDAB2D058}" type="datetimeFigureOut">
              <a:rPr lang="en-US" smtClean="0"/>
              <a:t>2019-01-23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60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FB1A-4528-43C5-903B-DFEFA4D48C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altLang="ko-KR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1</a:t>
            </a:r>
            <a:r>
              <a:rPr lang="ko-KR" altLang="en-US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장</a:t>
            </a:r>
            <a:r>
              <a:rPr lang="en-US" altLang="ko-KR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. </a:t>
            </a:r>
            <a:r>
              <a:rPr lang="ko-KR" altLang="en-US" dirty="0" err="1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파이썬이란</a:t>
            </a:r>
            <a:r>
              <a:rPr lang="ko-KR" altLang="en-US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무엇인가</a:t>
            </a:r>
            <a:r>
              <a:rPr lang="en-US" altLang="ko-KR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?</a:t>
            </a:r>
            <a:endParaRPr lang="en-US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702A7-16A3-43E6-8B70-5D32FB25A5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algn="r"/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최현석</a:t>
            </a:r>
            <a:endParaRPr 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186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Python?!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29F9F-7535-493B-BC50-8B7820485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395" y="1790324"/>
            <a:ext cx="8147285" cy="47437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1990</a:t>
            </a:r>
            <a:r>
              <a:rPr lang="ko-KR" altLang="en-US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년 귀도 반 </a:t>
            </a:r>
            <a:r>
              <a:rPr lang="ko-KR" altLang="en-US" sz="2400" dirty="0" err="1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로썸이</a:t>
            </a:r>
            <a:r>
              <a:rPr lang="ko-KR" altLang="en-US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개발한 프로그래밍 언어</a:t>
            </a:r>
            <a:endParaRPr lang="en-US" altLang="ko-KR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2400" b="1" dirty="0">
                <a:solidFill>
                  <a:srgbClr val="92D05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특징</a:t>
            </a:r>
            <a:endParaRPr lang="en-US" altLang="ko-KR" sz="2400" b="1" dirty="0">
              <a:solidFill>
                <a:srgbClr val="92D05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인터프리터 언어</a:t>
            </a:r>
            <a:r>
              <a:rPr lang="en-US" altLang="ko-KR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(Interpreter Language)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인간다운 언어</a:t>
            </a:r>
            <a:endParaRPr lang="en-US" altLang="ko-KR" sz="2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무료이지만 강력</a:t>
            </a:r>
            <a:endParaRPr lang="en-US" altLang="ko-KR" sz="2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간결한 언어</a:t>
            </a:r>
            <a:endParaRPr lang="en-US" altLang="ko-KR" sz="2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rgbClr val="92D05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Python can / can’t do 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Can		:</a:t>
            </a: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en-US" altLang="ko-KR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Mostly possible (GUI, </a:t>
            </a: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웹</a:t>
            </a:r>
            <a:r>
              <a:rPr lang="en-US" altLang="ko-KR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 </a:t>
            </a: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데이터베이스 등</a:t>
            </a:r>
            <a:r>
              <a:rPr lang="en-US" altLang="ko-KR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Can</a:t>
            </a: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en-US" altLang="ko-KR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not	:</a:t>
            </a: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하드웨어 제어</a:t>
            </a:r>
            <a:r>
              <a:rPr lang="en-US" altLang="ko-KR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 </a:t>
            </a: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모바일</a:t>
            </a:r>
            <a:endParaRPr lang="en-US" altLang="ko-KR" sz="2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ko-KR" altLang="en-US" sz="2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9478BF8-2255-4CC2-821A-21C2656AB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7" y="1790324"/>
            <a:ext cx="2212498" cy="22124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E4E58B-209F-430B-8D44-3CE81DE518B3}"/>
              </a:ext>
            </a:extLst>
          </p:cNvPr>
          <p:cNvSpPr txBox="1"/>
          <p:nvPr/>
        </p:nvSpPr>
        <p:spPr>
          <a:xfrm>
            <a:off x="6183079" y="3251260"/>
            <a:ext cx="4261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CC99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고급 프로그래밍 언어</a:t>
            </a:r>
            <a:endParaRPr lang="en-US" sz="2000" dirty="0">
              <a:solidFill>
                <a:srgbClr val="00CC99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6FC331-ACEE-4D5F-8137-509EA1447647}"/>
              </a:ext>
            </a:extLst>
          </p:cNvPr>
          <p:cNvSpPr txBox="1"/>
          <p:nvPr/>
        </p:nvSpPr>
        <p:spPr>
          <a:xfrm>
            <a:off x="6183080" y="3692039"/>
            <a:ext cx="4261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FFC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무료가 아닌 언어가 있을까</a:t>
            </a:r>
            <a:r>
              <a:rPr lang="en-US" altLang="ko-KR" sz="2000" dirty="0">
                <a:solidFill>
                  <a:srgbClr val="FFC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?</a:t>
            </a:r>
            <a:endParaRPr lang="en-US" sz="2000" dirty="0">
              <a:solidFill>
                <a:srgbClr val="FFC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A7DE8-C6D0-481A-A4DF-FA2CE2DE77AC}"/>
              </a:ext>
            </a:extLst>
          </p:cNvPr>
          <p:cNvSpPr txBox="1"/>
          <p:nvPr/>
        </p:nvSpPr>
        <p:spPr>
          <a:xfrm>
            <a:off x="6183080" y="4132479"/>
            <a:ext cx="4261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CC99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들여쓰기로 구분</a:t>
            </a:r>
            <a:r>
              <a:rPr lang="en-US" altLang="ko-KR" sz="2000" dirty="0">
                <a:solidFill>
                  <a:srgbClr val="00CC99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  </a:t>
            </a:r>
            <a:r>
              <a:rPr lang="ko-KR" altLang="en-US" sz="2000" dirty="0">
                <a:solidFill>
                  <a:srgbClr val="00CC99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↔  </a:t>
            </a:r>
            <a:r>
              <a:rPr lang="en-US" altLang="ko-KR" sz="2000" dirty="0">
                <a:solidFill>
                  <a:srgbClr val="00CC99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{}</a:t>
            </a:r>
            <a:r>
              <a:rPr lang="ko-KR" altLang="en-US" sz="2000" dirty="0">
                <a:solidFill>
                  <a:srgbClr val="00CC99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로</a:t>
            </a:r>
            <a:r>
              <a:rPr lang="en-US" altLang="ko-KR" sz="2000" dirty="0">
                <a:solidFill>
                  <a:srgbClr val="00CC99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sz="2000" dirty="0">
                <a:solidFill>
                  <a:srgbClr val="00CC99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구분</a:t>
            </a:r>
            <a:endParaRPr lang="en-US" sz="2000" dirty="0">
              <a:solidFill>
                <a:srgbClr val="00CC99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392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Interpreter vs Compile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145C0B-D961-426B-91D0-FF24F2C821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151603"/>
              </p:ext>
            </p:extLst>
          </p:nvPr>
        </p:nvGraphicFramePr>
        <p:xfrm>
          <a:off x="914400" y="2179435"/>
          <a:ext cx="10353675" cy="269663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51225">
                  <a:extLst>
                    <a:ext uri="{9D8B030D-6E8A-4147-A177-3AD203B41FA5}">
                      <a16:colId xmlns:a16="http://schemas.microsoft.com/office/drawing/2014/main" val="1692528354"/>
                    </a:ext>
                  </a:extLst>
                </a:gridCol>
                <a:gridCol w="3451225">
                  <a:extLst>
                    <a:ext uri="{9D8B030D-6E8A-4147-A177-3AD203B41FA5}">
                      <a16:colId xmlns:a16="http://schemas.microsoft.com/office/drawing/2014/main" val="3887172286"/>
                    </a:ext>
                  </a:extLst>
                </a:gridCol>
                <a:gridCol w="3451225">
                  <a:extLst>
                    <a:ext uri="{9D8B030D-6E8A-4147-A177-3AD203B41FA5}">
                      <a16:colId xmlns:a16="http://schemas.microsoft.com/office/drawing/2014/main" val="4230024819"/>
                    </a:ext>
                  </a:extLst>
                </a:gridCol>
              </a:tblGrid>
              <a:tr h="539327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2D050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Interpreter Language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2D050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Compile Language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58683475"/>
                  </a:ext>
                </a:extLst>
              </a:tr>
              <a:tr h="53932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번역 단위</a:t>
                      </a:r>
                      <a:endParaRPr lang="en-US" sz="18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한 줄</a:t>
                      </a:r>
                      <a:endParaRPr lang="en-US" sz="18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전체</a:t>
                      </a:r>
                      <a:endParaRPr lang="en-US" sz="18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75302658"/>
                  </a:ext>
                </a:extLst>
              </a:tr>
              <a:tr h="53932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번역 속도</a:t>
                      </a:r>
                      <a:endParaRPr lang="en-US" sz="18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빠름</a:t>
                      </a:r>
                      <a:endParaRPr lang="en-US" sz="18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느림</a:t>
                      </a:r>
                      <a:endParaRPr lang="en-US" sz="18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56847786"/>
                  </a:ext>
                </a:extLst>
              </a:tr>
              <a:tr h="53932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실행 속도</a:t>
                      </a:r>
                      <a:endParaRPr lang="en-US" sz="18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느림</a:t>
                      </a:r>
                      <a:endParaRPr lang="en-US" sz="18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빠름</a:t>
                      </a:r>
                      <a:endParaRPr lang="en-US" sz="18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62841777"/>
                  </a:ext>
                </a:extLst>
              </a:tr>
              <a:tr h="53932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플랫폼 종속성</a:t>
                      </a:r>
                      <a:endParaRPr lang="en-US" sz="18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독립적</a:t>
                      </a:r>
                      <a:endParaRPr lang="en-US" sz="18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종속적</a:t>
                      </a:r>
                      <a:endParaRPr lang="en-US" sz="18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10083640"/>
                  </a:ext>
                </a:extLst>
              </a:tr>
            </a:tbl>
          </a:graphicData>
        </a:graphic>
      </p:graphicFrame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D3075559-6536-4C38-A8A9-A36438570E15}"/>
              </a:ext>
            </a:extLst>
          </p:cNvPr>
          <p:cNvSpPr/>
          <p:nvPr/>
        </p:nvSpPr>
        <p:spPr>
          <a:xfrm>
            <a:off x="18854" y="3020989"/>
            <a:ext cx="2139886" cy="471341"/>
          </a:xfrm>
          <a:prstGeom prst="wedgeEllipseCallout">
            <a:avLst>
              <a:gd name="adj1" fmla="val 46934"/>
              <a:gd name="adj2" fmla="val -42262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프로그래밍 언어 </a:t>
            </a:r>
            <a:r>
              <a:rPr lang="en-US" altLang="ko-KR" sz="12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-&gt; </a:t>
            </a:r>
            <a:r>
              <a:rPr lang="ko-KR" altLang="en-US" sz="12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기계어</a:t>
            </a:r>
            <a:endParaRPr lang="en-US" sz="1200" dirty="0">
              <a:solidFill>
                <a:schemeClr val="tx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2E70AB5-5184-4B6B-A823-369B260E847F}"/>
              </a:ext>
            </a:extLst>
          </p:cNvPr>
          <p:cNvSpPr/>
          <p:nvPr/>
        </p:nvSpPr>
        <p:spPr>
          <a:xfrm>
            <a:off x="2658359" y="4876070"/>
            <a:ext cx="6683604" cy="746718"/>
          </a:xfrm>
          <a:prstGeom prst="wedgeEllipseCallout">
            <a:avLst>
              <a:gd name="adj1" fmla="val -39653"/>
              <a:gd name="adj2" fmla="val -68262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18000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Windows, Mac, Linux</a:t>
            </a:r>
            <a:r>
              <a:rPr lang="ko-KR" altLang="en-US" sz="14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에서 실행할 때 각 플랫폼별로 실행파일이 필요한가</a:t>
            </a:r>
            <a:r>
              <a:rPr lang="en-US" altLang="ko-KR" sz="14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?</a:t>
            </a:r>
          </a:p>
          <a:p>
            <a:pPr algn="ctr"/>
            <a:r>
              <a:rPr lang="ko-KR" altLang="en-US" sz="14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하나의 실행파일로 모든 플랫폼에서 실행가능한가</a:t>
            </a:r>
            <a:r>
              <a:rPr lang="en-US" altLang="ko-KR" sz="14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?</a:t>
            </a:r>
            <a:endParaRPr lang="en-US" sz="1400" dirty="0">
              <a:solidFill>
                <a:schemeClr val="tx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342BCD-76AD-4E89-A503-7A80DC6101D9}"/>
              </a:ext>
            </a:extLst>
          </p:cNvPr>
          <p:cNvSpPr/>
          <p:nvPr/>
        </p:nvSpPr>
        <p:spPr>
          <a:xfrm>
            <a:off x="913795" y="3771900"/>
            <a:ext cx="10363805" cy="5619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Interpreter vs Compile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0DB438-3ECF-4F3C-AB62-163210F2E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00" y="4550435"/>
            <a:ext cx="1440000" cy="1440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021E82-4011-4767-8213-B5A5F029B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90325"/>
            <a:ext cx="4016424" cy="4168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Interpreter Language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06F884DD-8B81-48D8-9A4B-BE630E9CED61}"/>
              </a:ext>
            </a:extLst>
          </p:cNvPr>
          <p:cNvSpPr txBox="1">
            <a:spLocks/>
          </p:cNvSpPr>
          <p:nvPr/>
        </p:nvSpPr>
        <p:spPr>
          <a:xfrm>
            <a:off x="913795" y="4007196"/>
            <a:ext cx="4016424" cy="4168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2D05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Compile Language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B675F0-AD84-4D8F-B659-B7480B0C8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62" y="2273960"/>
            <a:ext cx="1440000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3D5845-1D3A-4944-9418-4C2734F15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62" y="4550435"/>
            <a:ext cx="1440000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AD782E-B36A-40AA-BACD-D05806DD6C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1" t="24038" r="51277" b="55854"/>
          <a:stretch/>
        </p:blipFill>
        <p:spPr>
          <a:xfrm>
            <a:off x="8924180" y="4550435"/>
            <a:ext cx="1998117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C2B6F8-9819-4179-ADCC-FD8D03BAC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1" t="24038" r="51277" b="55854"/>
          <a:stretch/>
        </p:blipFill>
        <p:spPr>
          <a:xfrm>
            <a:off x="8924179" y="2273960"/>
            <a:ext cx="1998117" cy="1440000"/>
          </a:xfrm>
          <a:prstGeom prst="rect">
            <a:avLst/>
          </a:prstGeom>
        </p:spPr>
      </p:pic>
      <p:pic>
        <p:nvPicPr>
          <p:cNvPr id="19" name="Picture 18" descr="A close up of an animal&#10;&#10;Description automatically generated">
            <a:extLst>
              <a:ext uri="{FF2B5EF4-FFF2-40B4-BE49-F238E27FC236}">
                <a16:creationId xmlns:a16="http://schemas.microsoft.com/office/drawing/2014/main" id="{02A8BA43-586D-41C0-A28E-DE2D3970A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90" y="2273960"/>
            <a:ext cx="1440000" cy="1440000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F9F3FFC5-99FE-429C-851F-AA7126201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76" y="2273960"/>
            <a:ext cx="1440000" cy="1440000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BFBF773D-A7ED-46FC-A8B9-415006ECFA48}"/>
              </a:ext>
            </a:extLst>
          </p:cNvPr>
          <p:cNvSpPr/>
          <p:nvPr/>
        </p:nvSpPr>
        <p:spPr>
          <a:xfrm>
            <a:off x="4096613" y="2728429"/>
            <a:ext cx="438150" cy="52387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B76EFE0-FA1A-426C-AB37-894BAD130D5B}"/>
              </a:ext>
            </a:extLst>
          </p:cNvPr>
          <p:cNvSpPr/>
          <p:nvPr/>
        </p:nvSpPr>
        <p:spPr>
          <a:xfrm>
            <a:off x="4096613" y="5008497"/>
            <a:ext cx="438150" cy="52387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A88B126-DC19-48C8-BDD1-EB228FE12A0A}"/>
              </a:ext>
            </a:extLst>
          </p:cNvPr>
          <p:cNvSpPr/>
          <p:nvPr/>
        </p:nvSpPr>
        <p:spPr>
          <a:xfrm>
            <a:off x="6223969" y="2728429"/>
            <a:ext cx="438150" cy="52387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9726C36E-E699-432D-AFC8-725A9CC95A71}"/>
              </a:ext>
            </a:extLst>
          </p:cNvPr>
          <p:cNvSpPr/>
          <p:nvPr/>
        </p:nvSpPr>
        <p:spPr>
          <a:xfrm>
            <a:off x="6223969" y="5008497"/>
            <a:ext cx="438150" cy="52387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8C31332-B886-42D3-A478-651D617D65F3}"/>
              </a:ext>
            </a:extLst>
          </p:cNvPr>
          <p:cNvSpPr/>
          <p:nvPr/>
        </p:nvSpPr>
        <p:spPr>
          <a:xfrm>
            <a:off x="8358059" y="2728429"/>
            <a:ext cx="438150" cy="52387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480ACE9-7B3C-4A67-9CCF-9D76B95AEEB1}"/>
              </a:ext>
            </a:extLst>
          </p:cNvPr>
          <p:cNvSpPr/>
          <p:nvPr/>
        </p:nvSpPr>
        <p:spPr>
          <a:xfrm>
            <a:off x="8358059" y="5008497"/>
            <a:ext cx="438150" cy="52387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Curved Down 29">
            <a:extLst>
              <a:ext uri="{FF2B5EF4-FFF2-40B4-BE49-F238E27FC236}">
                <a16:creationId xmlns:a16="http://schemas.microsoft.com/office/drawing/2014/main" id="{FF4642F7-6E97-4CAC-98DE-9B17152BA8E6}"/>
              </a:ext>
            </a:extLst>
          </p:cNvPr>
          <p:cNvSpPr/>
          <p:nvPr/>
        </p:nvSpPr>
        <p:spPr>
          <a:xfrm flipH="1">
            <a:off x="5700409" y="1790325"/>
            <a:ext cx="1561374" cy="416862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1" name="Picture 30" descr="A close up of an animal&#10;&#10;Description automatically generated">
            <a:extLst>
              <a:ext uri="{FF2B5EF4-FFF2-40B4-BE49-F238E27FC236}">
                <a16:creationId xmlns:a16="http://schemas.microsoft.com/office/drawing/2014/main" id="{8AFE67E4-4147-4EF8-807C-070790B3F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40" y="4550435"/>
            <a:ext cx="1440000" cy="1440000"/>
          </a:xfrm>
          <a:prstGeom prst="rect">
            <a:avLst/>
          </a:prstGeom>
        </p:spPr>
      </p:pic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F1E11BCA-247C-46DC-B6AA-B8966CF8550D}"/>
              </a:ext>
            </a:extLst>
          </p:cNvPr>
          <p:cNvSpPr txBox="1">
            <a:spLocks/>
          </p:cNvSpPr>
          <p:nvPr/>
        </p:nvSpPr>
        <p:spPr>
          <a:xfrm>
            <a:off x="5942119" y="3741148"/>
            <a:ext cx="1440000" cy="4168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en-US" dirty="0">
                <a:solidFill>
                  <a:srgbClr val="00B0F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Short</a:t>
            </a: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26E8066B-EF59-4255-B69F-B51B6223EB7F}"/>
              </a:ext>
            </a:extLst>
          </p:cNvPr>
          <p:cNvSpPr txBox="1">
            <a:spLocks/>
          </p:cNvSpPr>
          <p:nvPr/>
        </p:nvSpPr>
        <p:spPr>
          <a:xfrm>
            <a:off x="8076209" y="5990435"/>
            <a:ext cx="1440000" cy="4168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en-US" dirty="0">
                <a:solidFill>
                  <a:srgbClr val="00B0F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Short</a:t>
            </a:r>
          </a:p>
        </p:txBody>
      </p:sp>
      <p:sp>
        <p:nvSpPr>
          <p:cNvPr id="34" name="Content Placeholder 6">
            <a:extLst>
              <a:ext uri="{FF2B5EF4-FFF2-40B4-BE49-F238E27FC236}">
                <a16:creationId xmlns:a16="http://schemas.microsoft.com/office/drawing/2014/main" id="{C4CD8FB1-B8C2-4A92-A540-96AFFB948BF4}"/>
              </a:ext>
            </a:extLst>
          </p:cNvPr>
          <p:cNvSpPr txBox="1">
            <a:spLocks/>
          </p:cNvSpPr>
          <p:nvPr/>
        </p:nvSpPr>
        <p:spPr>
          <a:xfrm>
            <a:off x="6032871" y="5990435"/>
            <a:ext cx="1440000" cy="4168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en-US" dirty="0">
                <a:solidFill>
                  <a:srgbClr val="FFC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Long</a:t>
            </a:r>
          </a:p>
        </p:txBody>
      </p:sp>
      <p:sp>
        <p:nvSpPr>
          <p:cNvPr id="35" name="Content Placeholder 6">
            <a:extLst>
              <a:ext uri="{FF2B5EF4-FFF2-40B4-BE49-F238E27FC236}">
                <a16:creationId xmlns:a16="http://schemas.microsoft.com/office/drawing/2014/main" id="{2FAE634A-57EB-4ADF-B1FE-77A21B60E7BC}"/>
              </a:ext>
            </a:extLst>
          </p:cNvPr>
          <p:cNvSpPr txBox="1">
            <a:spLocks/>
          </p:cNvSpPr>
          <p:nvPr/>
        </p:nvSpPr>
        <p:spPr>
          <a:xfrm>
            <a:off x="8083409" y="3745610"/>
            <a:ext cx="1440000" cy="4168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en-US" dirty="0">
                <a:solidFill>
                  <a:srgbClr val="FFC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Long</a:t>
            </a:r>
          </a:p>
        </p:txBody>
      </p:sp>
    </p:spTree>
    <p:extLst>
      <p:ext uri="{BB962C8B-B14F-4D97-AF65-F5344CB8AC3E}">
        <p14:creationId xmlns:p14="http://schemas.microsoft.com/office/powerpoint/2010/main" val="147457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D11DE6-0A38-4CFE-A67D-E228B566139A}"/>
              </a:ext>
            </a:extLst>
          </p:cNvPr>
          <p:cNvSpPr txBox="1">
            <a:spLocks/>
          </p:cNvSpPr>
          <p:nvPr/>
        </p:nvSpPr>
        <p:spPr>
          <a:xfrm>
            <a:off x="913795" y="1732449"/>
            <a:ext cx="10353762" cy="496929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tx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450000" lvl="1" indent="0">
              <a:buNone/>
            </a:pPr>
            <a:r>
              <a:rPr lang="ko-KR" altLang="en-US" sz="16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입력한 명령어를 바로 실행</a:t>
            </a:r>
            <a:endParaRPr lang="en-US" altLang="ko-KR" sz="1600" dirty="0">
              <a:solidFill>
                <a:schemeClr val="tx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450000" lvl="1" indent="0">
              <a:buNone/>
            </a:pPr>
            <a:r>
              <a:rPr lang="ko-KR" altLang="en-US" sz="16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저장을 안 하기 때문에 종료하면 초기화됨</a:t>
            </a:r>
            <a:endParaRPr lang="en-US" sz="1600" dirty="0">
              <a:solidFill>
                <a:schemeClr val="tx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450000" lvl="1" indent="0">
              <a:buNone/>
            </a:pPr>
            <a:endParaRPr lang="en-US" sz="2000" dirty="0">
              <a:solidFill>
                <a:schemeClr val="tx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450000" lvl="1" indent="0">
              <a:buNone/>
            </a:pPr>
            <a:r>
              <a:rPr lang="ko-KR" altLang="en-US" sz="16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파일로 저장하여 실행</a:t>
            </a:r>
            <a:endParaRPr lang="en-US" altLang="ko-KR" sz="1600" dirty="0">
              <a:solidFill>
                <a:schemeClr val="tx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450000" lvl="1" indent="0">
              <a:buNone/>
            </a:pPr>
            <a:r>
              <a:rPr lang="ko-KR" altLang="en-US" sz="16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언제든지 재실행 가능</a:t>
            </a:r>
            <a:endParaRPr lang="en-US" altLang="ko-KR" sz="1600" dirty="0">
              <a:solidFill>
                <a:schemeClr val="tx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450000" lvl="1" indent="0">
              <a:buNone/>
            </a:pPr>
            <a:endParaRPr lang="en-US" sz="2400" dirty="0">
              <a:solidFill>
                <a:schemeClr val="tx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450000" lvl="1" indent="0">
              <a:buNone/>
            </a:pPr>
            <a:r>
              <a:rPr lang="ko-KR" altLang="en-US" sz="16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파일로 저장하며 프로젝트 차원에서 관리</a:t>
            </a:r>
            <a:endParaRPr lang="en-US" altLang="ko-KR" sz="1600" dirty="0">
              <a:solidFill>
                <a:schemeClr val="tx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450000" lvl="1" indent="0">
              <a:buNone/>
            </a:pPr>
            <a:r>
              <a:rPr lang="ko-KR" altLang="en-US" sz="16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프로그래밍을 위한 최적의 환경 제공</a:t>
            </a:r>
            <a:r>
              <a:rPr lang="en-US" altLang="ko-KR" sz="16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제안</a:t>
            </a:r>
            <a:r>
              <a:rPr lang="en-US" altLang="ko-KR" sz="16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도움말</a:t>
            </a:r>
            <a:r>
              <a:rPr lang="en-US" altLang="ko-KR" sz="16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디버깅</a:t>
            </a:r>
            <a:r>
              <a:rPr lang="en-US" altLang="ko-KR" sz="16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sz="16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등</a:t>
            </a:r>
            <a:r>
              <a:rPr lang="en-US" altLang="ko-KR" sz="1600" dirty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)</a:t>
            </a:r>
            <a:endParaRPr lang="en-US" sz="1600" dirty="0">
              <a:solidFill>
                <a:schemeClr val="tx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파이썬 프로그래밍 환경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29F9F-7535-493B-BC50-8B7820485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692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sz="1800" dirty="0">
                <a:solidFill>
                  <a:srgbClr val="92D05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대화형 인터프리터 </a:t>
            </a:r>
            <a:r>
              <a:rPr lang="en-US" altLang="ko-KR" sz="1800" dirty="0">
                <a:solidFill>
                  <a:srgbClr val="92D05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(Interpreter)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ko-KR" sz="1800" dirty="0">
              <a:solidFill>
                <a:srgbClr val="92D05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altLang="ko-KR" sz="1800" dirty="0">
              <a:solidFill>
                <a:srgbClr val="92D05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92D05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IDLE (Integrated Development and Learning Environment)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92D05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92D05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92D05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IDE (Integrated Development Environment)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92D05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92D05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DC1B9-F13F-4516-BCD8-CDE79FE07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429" y="2121683"/>
            <a:ext cx="5760000" cy="786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ACBCB-2BF9-4372-BDC3-E7F50EF08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804" y="3297132"/>
            <a:ext cx="4320000" cy="16707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669B6E-05D0-48B5-96D4-B64701DE4E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452" b="71949"/>
          <a:stretch/>
        </p:blipFill>
        <p:spPr>
          <a:xfrm>
            <a:off x="2508429" y="4806002"/>
            <a:ext cx="7200000" cy="172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1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식별자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29F9F-7535-493B-BC50-8B7820485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90324"/>
            <a:ext cx="10353762" cy="40587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sz="2400" dirty="0">
                <a:solidFill>
                  <a:srgbClr val="92D05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식별자란</a:t>
            </a:r>
            <a:r>
              <a:rPr lang="en-US" altLang="ko-KR" sz="2400" dirty="0">
                <a:solidFill>
                  <a:srgbClr val="92D05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?</a:t>
            </a:r>
          </a:p>
          <a:p>
            <a:pPr marL="450000" lvl="1" indent="0">
              <a:buNone/>
            </a:pP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변수</a:t>
            </a:r>
            <a:r>
              <a:rPr lang="en-US" altLang="ko-KR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 </a:t>
            </a: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함수</a:t>
            </a:r>
            <a:r>
              <a:rPr lang="en-US" altLang="ko-KR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 </a:t>
            </a: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클래스</a:t>
            </a:r>
            <a:r>
              <a:rPr lang="en-US" altLang="ko-KR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 </a:t>
            </a: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모듈</a:t>
            </a:r>
            <a:r>
              <a:rPr lang="en-US" altLang="ko-KR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</a:t>
            </a: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다른 개체를 식별하는데 사용되는 이름</a:t>
            </a:r>
            <a:endParaRPr lang="en-US" altLang="ko-KR" sz="2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altLang="ko-KR" sz="22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2200" dirty="0">
                <a:solidFill>
                  <a:srgbClr val="92D05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식별자 명명 규칙</a:t>
            </a:r>
            <a:endParaRPr lang="en-US" altLang="ko-KR" sz="2200" dirty="0">
              <a:solidFill>
                <a:srgbClr val="92D05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문자</a:t>
            </a:r>
            <a:r>
              <a:rPr lang="en-US" altLang="ko-KR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(A~Z, a-z),</a:t>
            </a: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밑줄</a:t>
            </a:r>
            <a:r>
              <a:rPr lang="en-US" altLang="ko-KR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(_)</a:t>
            </a: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로 시작</a:t>
            </a:r>
            <a:endParaRPr lang="en-US" altLang="ko-KR" sz="2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문자</a:t>
            </a:r>
            <a:r>
              <a:rPr lang="en-US" altLang="ko-KR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(A~Z, a-z),</a:t>
            </a: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밑줄</a:t>
            </a:r>
            <a:r>
              <a:rPr lang="en-US" altLang="ko-KR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(_), </a:t>
            </a: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숫자</a:t>
            </a:r>
            <a:r>
              <a:rPr lang="en-US" altLang="ko-KR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(0~9) </a:t>
            </a: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사용 가능</a:t>
            </a:r>
            <a:endParaRPr lang="en-US" altLang="ko-KR" sz="2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22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@, $, % </a:t>
            </a:r>
            <a:r>
              <a:rPr lang="ko-KR" altLang="en-US" sz="22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사용 불가</a:t>
            </a:r>
            <a:endParaRPr lang="en-US" altLang="ko-KR" sz="22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22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대소문자 구분</a:t>
            </a:r>
            <a:endParaRPr lang="en-US" sz="22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394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 err="1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예약어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29F9F-7535-493B-BC50-8B7820485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90325"/>
            <a:ext cx="10353762" cy="13232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sz="2400" dirty="0" err="1">
                <a:solidFill>
                  <a:srgbClr val="92D05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예약어란</a:t>
            </a:r>
            <a:r>
              <a:rPr lang="en-US" altLang="ko-KR" sz="2400" dirty="0">
                <a:solidFill>
                  <a:srgbClr val="92D05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?</a:t>
            </a:r>
          </a:p>
          <a:p>
            <a:pPr marL="450000" lvl="1" indent="0">
              <a:buNone/>
            </a:pP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식별자로 사용할 수 </a:t>
            </a:r>
            <a:r>
              <a:rPr lang="ko-KR" altLang="en-US" sz="2000" dirty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없는</a:t>
            </a: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단어 </a:t>
            </a:r>
            <a:r>
              <a:rPr lang="en-US" altLang="ko-KR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</a:t>
            </a: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총</a:t>
            </a:r>
            <a:r>
              <a:rPr lang="en-US" altLang="ko-KR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35</a:t>
            </a:r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개</a:t>
            </a:r>
            <a:r>
              <a:rPr lang="en-US" altLang="ko-KR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)</a:t>
            </a:r>
          </a:p>
          <a:p>
            <a:pPr marL="450000" lvl="1" indent="0">
              <a:buNone/>
            </a:pPr>
            <a:endParaRPr lang="en-US" sz="2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2C7D097-F026-4831-B26A-211C2ED41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423732"/>
              </p:ext>
            </p:extLst>
          </p:nvPr>
        </p:nvGraphicFramePr>
        <p:xfrm>
          <a:off x="1742632" y="3113591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9545979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3096112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4427542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930755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3850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False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None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True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88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assert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async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await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break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class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979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continue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def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del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elif</a:t>
                      </a:r>
                      <a:endParaRPr lang="en-US" dirty="0">
                        <a:solidFill>
                          <a:schemeClr val="tx1"/>
                        </a:solidFill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else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46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except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finally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for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from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global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91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if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import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lambda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436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nonlocal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not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pass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raise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117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return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try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while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with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yield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48392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C710291-2959-41DB-AEE7-E2FD9B0E2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680" y="4074267"/>
            <a:ext cx="1781783" cy="1781783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03D0C840-30E8-4FED-8527-BBA8360B9332}"/>
              </a:ext>
            </a:extLst>
          </p:cNvPr>
          <p:cNvSpPr/>
          <p:nvPr/>
        </p:nvSpPr>
        <p:spPr>
          <a:xfrm>
            <a:off x="9795753" y="3200400"/>
            <a:ext cx="1482452" cy="756441"/>
          </a:xfrm>
          <a:prstGeom prst="wedgeEllipseCallout">
            <a:avLst>
              <a:gd name="adj1" fmla="val 18331"/>
              <a:gd name="adj2" fmla="val 71521"/>
            </a:avLst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이걸 어떻게 외우지</a:t>
            </a:r>
            <a:r>
              <a:rPr lang="en-US" altLang="ko-KR" sz="1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?</a:t>
            </a:r>
            <a:endParaRPr lang="en-US" sz="14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1BE23BAF-F89B-45D7-AC60-877CD03F9417}"/>
              </a:ext>
            </a:extLst>
          </p:cNvPr>
          <p:cNvSpPr/>
          <p:nvPr/>
        </p:nvSpPr>
        <p:spPr>
          <a:xfrm>
            <a:off x="9405680" y="2661471"/>
            <a:ext cx="2636196" cy="3048000"/>
          </a:xfrm>
          <a:prstGeom prst="mathMultiply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0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620</TotalTime>
  <Words>285</Words>
  <Application>Microsoft Office PowerPoint</Application>
  <PresentationFormat>Widescreen</PresentationFormat>
  <Paragraphs>109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나눔손글씨 펜</vt:lpstr>
      <vt:lpstr>배달의민족 도현</vt:lpstr>
      <vt:lpstr>배달의민족 주아</vt:lpstr>
      <vt:lpstr>Calibri</vt:lpstr>
      <vt:lpstr>Calisto MT</vt:lpstr>
      <vt:lpstr>Wingdings</vt:lpstr>
      <vt:lpstr>Wingdings 2</vt:lpstr>
      <vt:lpstr>Slate</vt:lpstr>
      <vt:lpstr>1장. 파이썬이란 무엇인가?</vt:lpstr>
      <vt:lpstr>Python?!</vt:lpstr>
      <vt:lpstr>Interpreter vs Compile</vt:lpstr>
      <vt:lpstr>Interpreter vs Compile</vt:lpstr>
      <vt:lpstr>파이썬 프로그래밍 환경</vt:lpstr>
      <vt:lpstr>식별자</vt:lpstr>
      <vt:lpstr>예약어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#1. Programming, Python?!</dc:title>
  <dc:creator>taro co</dc:creator>
  <cp:lastModifiedBy>taro co</cp:lastModifiedBy>
  <cp:revision>56</cp:revision>
  <dcterms:created xsi:type="dcterms:W3CDTF">2019-01-06T14:57:35Z</dcterms:created>
  <dcterms:modified xsi:type="dcterms:W3CDTF">2019-01-23T11:50:28Z</dcterms:modified>
</cp:coreProperties>
</file>