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/>
              <a:t>02</a:t>
            </a:r>
            <a:r>
              <a:rPr lang="ko-KR" altLang="en-US" b="1" dirty="0"/>
              <a:t>장 </a:t>
            </a:r>
            <a:r>
              <a:rPr lang="ko-KR" altLang="en-US" b="1" dirty="0" err="1"/>
              <a:t>파이썬</a:t>
            </a:r>
            <a:r>
              <a:rPr lang="ko-KR" altLang="en-US" b="1" dirty="0"/>
              <a:t> 프로그래밍의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기초</a:t>
            </a:r>
            <a:r>
              <a:rPr lang="en-US" altLang="ko-KR" b="1" dirty="0"/>
              <a:t>, </a:t>
            </a:r>
            <a:r>
              <a:rPr lang="ko-KR" altLang="en-US" b="1" dirty="0" err="1"/>
              <a:t>자료형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185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02-1 </a:t>
            </a:r>
            <a:r>
              <a:rPr lang="ko-KR" altLang="en-US" b="1" dirty="0" err="1"/>
              <a:t>숫자형</a:t>
            </a:r>
            <a:r>
              <a:rPr lang="ko-KR" altLang="en-US" b="1" dirty="0"/>
              <a:t> 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23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44662"/>
          </a:xfrm>
        </p:spPr>
        <p:txBody>
          <a:bodyPr>
            <a:normAutofit fontScale="85000" lnSpcReduction="2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정수형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정수형(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Integer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)이란 말 그대로 정수를 뜻하는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자료형을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말한다. 다음 예는 양의 정수와 음의 정수, 숫자 0을 변수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a에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대입하는 예이다.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123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-178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</a:t>
            </a: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0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ko-KR" altLang="ko-KR" sz="3600" b="1" dirty="0">
              <a:solidFill>
                <a:schemeClr val="tx1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 err="1">
                <a:solidFill>
                  <a:schemeClr val="tx1"/>
                </a:solidFill>
                <a:ea typeface="&amp;quot"/>
              </a:rPr>
              <a:t>실수형</a:t>
            </a:r>
            <a:endParaRPr lang="ko-KR" altLang="ko-KR" sz="36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파이썬에서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실수형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Floating-point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)은 소수점이 포함된 숫자를 말한다. 다음 예는 실수를 변수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a에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대입하는 예이다.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1.2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-3.45 </a:t>
            </a:r>
            <a:endParaRPr lang="ko-KR" altLang="ko-KR" sz="16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위의 방식은 우리가 일반적으로 볼 수 있는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실수형의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소수점 표현 방식이다.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= 4.24E10 &gt;&gt;&gt; </a:t>
            </a:r>
            <a:r>
              <a:rPr lang="ko-KR" altLang="ko-KR" sz="1800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= 4.24e-10 </a:t>
            </a:r>
            <a:endParaRPr lang="ko-KR" altLang="ko-KR" sz="1600" dirty="0">
              <a:solidFill>
                <a:srgbClr val="FFFF00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위의 방식은 "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컴퓨터식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지수 표현 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방식"으로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파이썬에서는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4.24e10 또는 4.24E10처럼 표현한다(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e와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E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둘 중 어느 것을 사용해도 무방하다). 여기서 4.24E10은 </a:t>
            </a:r>
            <a:r>
              <a:rPr lang="ko-KR" altLang="ko-KR" sz="3200" dirty="0">
                <a:solidFill>
                  <a:srgbClr val="FFFF00"/>
                </a:solidFill>
                <a:latin typeface="Arial" panose="020B0604020202020204" pitchFamily="34" charset="0"/>
                <a:ea typeface="MathJax_Main"/>
              </a:rPr>
              <a:t>4.24∗10</a:t>
            </a:r>
            <a:r>
              <a:rPr lang="ko-KR" altLang="ko-KR" sz="1600" dirty="0">
                <a:solidFill>
                  <a:srgbClr val="FFFF00"/>
                </a:solidFill>
                <a:latin typeface="Arial" panose="020B0604020202020204" pitchFamily="34" charset="0"/>
                <a:ea typeface="MathJax_Main"/>
              </a:rPr>
              <a:t>10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4.24∗1010, 4.24e-10은 </a:t>
            </a:r>
            <a:r>
              <a:rPr lang="ko-KR" altLang="ko-KR" sz="3200" dirty="0">
                <a:solidFill>
                  <a:srgbClr val="FFFF00"/>
                </a:solidFill>
                <a:latin typeface="Arial" panose="020B0604020202020204" pitchFamily="34" charset="0"/>
                <a:ea typeface="MathJax_Main"/>
              </a:rPr>
              <a:t>4.24∗10</a:t>
            </a:r>
            <a:r>
              <a:rPr lang="ko-KR" altLang="ko-KR" sz="1600" dirty="0">
                <a:solidFill>
                  <a:srgbClr val="FFFF00"/>
                </a:solidFill>
                <a:latin typeface="Arial" panose="020B0604020202020204" pitchFamily="34" charset="0"/>
                <a:ea typeface="MathJax_Main"/>
              </a:rPr>
              <a:t>−10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4.24∗10−10을 의미한다</a:t>
            </a:r>
            <a:r>
              <a:rPr lang="ko-KR" altLang="ko-KR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.</a:t>
            </a:r>
            <a:endParaRPr lang="en-US" altLang="ko-KR" dirty="0" smtClean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36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8진수와 16진수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8진수(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Octal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를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만들기 위해서는 숫자가 0o 또는 0O(숫자 0 + 알파벳 소문자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o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또는 대문자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O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)로 시작하면 된다.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0o177 </a:t>
            </a:r>
            <a:endParaRPr lang="ko-KR" altLang="ko-KR" sz="16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16진수(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Hexadecimal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를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만들기 위해서는 0x로 시작하면 된다.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0x8ff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0xABC </a:t>
            </a:r>
            <a:endParaRPr lang="ko-KR" altLang="ko-K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49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439615"/>
            <a:ext cx="8534400" cy="4888523"/>
          </a:xfrm>
        </p:spPr>
        <p:txBody>
          <a:bodyPr/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사칙연산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프로그래밍을 한 번도 해본 적이 없는 독자라도 사칙연산(+, -, *, /)은 알고 있을 것이다.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파이썬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역시 계산기와 마찬가지로 아래의 연산자를 이용해 사칙연산을 수행한다.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3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4 &gt;&gt;&gt;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err="1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+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7 &gt;&gt;&gt;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err="1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*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12 </a:t>
            </a: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err="1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/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0.75 </a:t>
            </a:r>
            <a:endParaRPr lang="ko-KR" altLang="ko-KR" sz="4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9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35869"/>
          </a:xfrm>
        </p:spPr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x의</a:t>
            </a: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3600" b="1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y제곱을</a:t>
            </a: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나타내는 </a:t>
            </a:r>
            <a:r>
              <a:rPr lang="ko-KR" altLang="ko-KR" sz="3600" b="1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**</a:t>
            </a:r>
            <a:r>
              <a:rPr lang="ko-KR" altLang="ko-KR" sz="3600" b="1" dirty="0">
                <a:solidFill>
                  <a:schemeClr val="tx1"/>
                </a:solidFill>
                <a:ea typeface="&amp;quot"/>
              </a:rPr>
              <a:t> 연산자</a:t>
            </a:r>
            <a:endParaRPr lang="ko-KR" altLang="ko-KR" sz="36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다음으로 알아야 할 연산자로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**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라는 연산자가 있다. 이 연산자는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x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 **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y</a:t>
            </a:r>
            <a:r>
              <a:rPr lang="ko-KR" altLang="ko-KR" dirty="0" err="1">
                <a:solidFill>
                  <a:schemeClr val="tx1"/>
                </a:solidFill>
                <a:ea typeface="&amp;quot"/>
              </a:rPr>
              <a:t>처럼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 사용되었을 때 </a:t>
            </a:r>
            <a:r>
              <a:rPr lang="ko-KR" altLang="ko-KR" dirty="0" err="1">
                <a:solidFill>
                  <a:schemeClr val="tx1"/>
                </a:solidFill>
                <a:ea typeface="&amp;quot"/>
              </a:rPr>
              <a:t>x의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 </a:t>
            </a:r>
            <a:r>
              <a:rPr lang="ko-KR" altLang="ko-KR" dirty="0" err="1">
                <a:solidFill>
                  <a:schemeClr val="tx1"/>
                </a:solidFill>
                <a:ea typeface="&amp;quot"/>
              </a:rPr>
              <a:t>y제곱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(</a:t>
            </a:r>
            <a:r>
              <a:rPr lang="ko-KR" altLang="ko-KR" dirty="0" err="1">
                <a:solidFill>
                  <a:schemeClr val="tx1"/>
                </a:solidFill>
                <a:ea typeface="&amp;quot"/>
              </a:rPr>
              <a:t>x</a:t>
            </a:r>
            <a:r>
              <a:rPr lang="ko-KR" altLang="ko-KR" sz="800" baseline="300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y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 값을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리턴한다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. 다음의 예를 통해 알아보자.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3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4 &gt;&gt;&gt;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** </a:t>
            </a:r>
            <a:r>
              <a:rPr lang="ko-KR" altLang="ko-KR" sz="1800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81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3600" b="1" dirty="0">
              <a:solidFill>
                <a:schemeClr val="tx1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>
                <a:solidFill>
                  <a:schemeClr val="tx1"/>
                </a:solidFill>
                <a:ea typeface="&amp;quot"/>
              </a:rPr>
              <a:t>나눗셈 후 나머지를 반환하는 </a:t>
            </a:r>
            <a:r>
              <a:rPr lang="ko-KR" altLang="ko-KR" sz="3600" b="1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%</a:t>
            </a:r>
            <a:r>
              <a:rPr lang="ko-KR" altLang="ko-KR" sz="3600" b="1" dirty="0">
                <a:solidFill>
                  <a:schemeClr val="tx1"/>
                </a:solidFill>
                <a:ea typeface="&amp;quot"/>
              </a:rPr>
              <a:t> 연산자</a:t>
            </a:r>
            <a:endParaRPr lang="ko-KR" altLang="ko-KR" sz="36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프로그래밍을 처음 접하는 독자라면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%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 연산자는 본 적이 없을 것이다.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%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는 나눗셈의 나머지 값을 반환하는 연산자이다. 7을 3으로 나누면 나머지는 1이 될 것이고 3을 7로 나누면 나머지는 3이 될 것이다. 다음의 예로 확인해 보자.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7 % 3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1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3 % 7 </a:t>
            </a:r>
            <a:endParaRPr lang="en-US" altLang="ko-KR" sz="18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3 </a:t>
            </a:r>
            <a:endParaRPr lang="ko-KR" altLang="ko-KR" sz="4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025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36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나눗셈 후 몫을 반환하는 </a:t>
            </a:r>
            <a:r>
              <a:rPr lang="ko-KR" altLang="ko-KR" sz="3600" b="1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//</a:t>
            </a:r>
            <a:r>
              <a:rPr lang="ko-KR" altLang="ko-KR" sz="3600" b="1" dirty="0">
                <a:solidFill>
                  <a:schemeClr val="tx1"/>
                </a:solidFill>
                <a:ea typeface="&amp;quot"/>
              </a:rPr>
              <a:t> </a:t>
            </a:r>
            <a:r>
              <a:rPr lang="ko-KR" altLang="ko-KR" sz="3600" b="1" dirty="0" smtClean="0">
                <a:solidFill>
                  <a:schemeClr val="tx1"/>
                </a:solidFill>
                <a:ea typeface="&amp;quot"/>
              </a:rPr>
              <a:t>연산자</a:t>
            </a:r>
            <a:endParaRPr lang="en-US" altLang="ko-KR" sz="3600" b="1" dirty="0" smtClean="0">
              <a:solidFill>
                <a:schemeClr val="tx1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36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/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 연산자를 사용하여 7 나누기 4를 하면 그 결과는 예상대로 1.75가 된다.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7 / 4 1.75 </a:t>
            </a:r>
            <a:endParaRPr lang="ko-KR" altLang="ko-KR" sz="16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이번에는 나눗셈 후 몫을 반환하는 </a:t>
            </a: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//</a:t>
            </a:r>
            <a:r>
              <a:rPr lang="ko-KR" altLang="ko-KR" dirty="0">
                <a:solidFill>
                  <a:schemeClr val="tx1"/>
                </a:solidFill>
                <a:ea typeface="&amp;quot"/>
              </a:rPr>
              <a:t> 연산자를 사용한 경우를 보자. </a:t>
            </a:r>
            <a:endParaRPr lang="ko-KR" altLang="ko-KR" sz="18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8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7 // 4 1 </a:t>
            </a:r>
            <a:endParaRPr lang="ko-KR" altLang="ko-KR" sz="16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1.75에서 몫에 해당되는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정수값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1만 </a:t>
            </a:r>
            <a:r>
              <a:rPr lang="ko-KR" altLang="ko-KR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리턴되는</a:t>
            </a:r>
            <a:r>
              <a:rPr lang="ko-KR" altLang="ko-KR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것을 확인할 수 있다. </a:t>
            </a:r>
            <a:endParaRPr lang="ko-KR" altLang="ko-KR" sz="4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700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53454"/>
          </a:xfrm>
        </p:spPr>
        <p:txBody>
          <a:bodyPr/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[문제1] 점수의 평균 </a:t>
            </a:r>
            <a:endParaRPr lang="ko-KR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err="1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홍길동씨의</a:t>
            </a:r>
            <a:r>
              <a:rPr lang="ko-KR" altLang="ko-KR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 과목별 점수는 각각 다음과 같다.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err="1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홍길동씨의</a:t>
            </a:r>
            <a:r>
              <a:rPr lang="ko-KR" altLang="ko-KR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 평균점수를 구하시오</a:t>
            </a:r>
            <a:r>
              <a:rPr lang="ko-KR" altLang="ko-KR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.</a:t>
            </a:r>
            <a:endParaRPr lang="en-US" altLang="ko-KR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/>
            </a:r>
            <a:br>
              <a:rPr lang="ko-KR" altLang="ko-KR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</a:br>
            <a:r>
              <a:rPr lang="ko-KR" altLang="ko-KR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[문제2] 자연수의 홀짝 </a:t>
            </a:r>
            <a:endParaRPr lang="ko-KR" altLang="ko-KR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주어진 자연수가 홀수인지 짝수인지 판별할 수 있는 방법에 대해서 말해보자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l="36124" t="49234" r="59073" b="38823"/>
          <a:stretch/>
        </p:blipFill>
        <p:spPr>
          <a:xfrm>
            <a:off x="6814382" y="1767254"/>
            <a:ext cx="1696570" cy="237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79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53454"/>
          </a:xfrm>
        </p:spPr>
        <p:txBody>
          <a:bodyPr>
            <a:normAutofit lnSpcReduction="1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[풀이1] 점수의 평균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80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75 &gt;&gt;&gt; c = 55 &gt;&gt;&gt; (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a+b+c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)/3 70.0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/>
            </a:r>
            <a:b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</a:br>
            <a:r>
              <a:rPr lang="ko-KR" altLang="ko-KR" sz="24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[풀이2] 자연수의 홀짝</a:t>
            </a:r>
            <a:endParaRPr lang="ko-KR" altLang="ko-KR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나머지 연산자를 이용하면 자연수의 홀수, 짝수를 쉽게 판별할 수 있다.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1 % 2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1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2 % 2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0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3 % 2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1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4 % 2 </a:t>
            </a:r>
            <a:endParaRPr lang="en-US" altLang="ko-KR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0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1, 2, 3, 4라는 자연수를 2로 나누었을 때의 나머지 값을 출력하는 예제이다. 결과를 보면 자연수가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홀수일때는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1을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짝수일때는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0을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리턴하는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것을 확인할 수 있다.</a:t>
            </a:r>
            <a:endParaRPr lang="ko-KR" altLang="ko-KR" sz="4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7671398"/>
      </p:ext>
    </p:extLst>
  </p:cSld>
  <p:clrMapOvr>
    <a:masterClrMapping/>
  </p:clrMapOvr>
</p:sld>
</file>

<file path=ppt/theme/theme1.xml><?xml version="1.0" encoding="utf-8"?>
<a:theme xmlns:a="http://schemas.openxmlformats.org/drawingml/2006/main" name="슬라이스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1736</TotalTime>
  <Words>464</Words>
  <Application>Microsoft Office PowerPoint</Application>
  <PresentationFormat>와이드스크린</PresentationFormat>
  <Paragraphs>67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&amp;quot</vt:lpstr>
      <vt:lpstr>HY중고딕</vt:lpstr>
      <vt:lpstr>MathJax_Main</vt:lpstr>
      <vt:lpstr>Menlo</vt:lpstr>
      <vt:lpstr>Arial</vt:lpstr>
      <vt:lpstr>Century Gothic</vt:lpstr>
      <vt:lpstr>Consolas</vt:lpstr>
      <vt:lpstr>Wingdings 3</vt:lpstr>
      <vt:lpstr>슬라이스</vt:lpstr>
      <vt:lpstr>02장 파이썬 프로그래밍의  기초, 자료형</vt:lpstr>
      <vt:lpstr>02-1 숫자형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JJI</dc:creator>
  <cp:lastModifiedBy>JJI</cp:lastModifiedBy>
  <cp:revision>4</cp:revision>
  <dcterms:created xsi:type="dcterms:W3CDTF">2019-01-17T08:37:41Z</dcterms:created>
  <dcterms:modified xsi:type="dcterms:W3CDTF">2019-01-18T13:34:20Z</dcterms:modified>
</cp:coreProperties>
</file>