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56" r:id="rId2"/>
    <p:sldId id="278" r:id="rId3"/>
    <p:sldId id="279" r:id="rId4"/>
    <p:sldId id="280" r:id="rId5"/>
    <p:sldId id="281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437" autoAdjust="0"/>
  </p:normalViewPr>
  <p:slideViewPr>
    <p:cSldViewPr snapToGrid="0">
      <p:cViewPr varScale="1">
        <p:scale>
          <a:sx n="108" d="100"/>
          <a:sy n="108" d="100"/>
        </p:scale>
        <p:origin x="162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728E9A-3D3A-424C-9736-E99FEA23198F}" type="datetimeFigureOut">
              <a:rPr lang="en-US" smtClean="0"/>
              <a:t>2/14/2019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952913-95E1-4257-9879-6F4F9EDC9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1941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952913-95E1-4257-9879-6F4F9EDC9B2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628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9C9BD-E75C-4CAB-BA1D-781FDAB2D058}" type="datetimeFigureOut">
              <a:rPr lang="en-US" smtClean="0"/>
              <a:t>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560B0-F895-4F9E-8D26-C1046A9B9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328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9C9BD-E75C-4CAB-BA1D-781FDAB2D058}" type="datetimeFigureOut">
              <a:rPr lang="en-US" smtClean="0"/>
              <a:t>2/14/2019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560B0-F895-4F9E-8D26-C1046A9B9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658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9C9BD-E75C-4CAB-BA1D-781FDAB2D058}" type="datetimeFigureOut">
              <a:rPr lang="en-US" smtClean="0"/>
              <a:t>2/14/2019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560B0-F895-4F9E-8D26-C1046A9B9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4955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9C9BD-E75C-4CAB-BA1D-781FDAB2D058}" type="datetimeFigureOut">
              <a:rPr lang="en-US" smtClean="0"/>
              <a:t>2/14/2019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560B0-F895-4F9E-8D26-C1046A9B9C8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362609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9C9BD-E75C-4CAB-BA1D-781FDAB2D058}" type="datetimeFigureOut">
              <a:rPr lang="en-US" smtClean="0"/>
              <a:t>2/14/2019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560B0-F895-4F9E-8D26-C1046A9B9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5494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9C9BD-E75C-4CAB-BA1D-781FDAB2D058}" type="datetimeFigureOut">
              <a:rPr lang="en-US" smtClean="0"/>
              <a:t>2/14/2019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560B0-F895-4F9E-8D26-C1046A9B9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1160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9C9BD-E75C-4CAB-BA1D-781FDAB2D058}" type="datetimeFigureOut">
              <a:rPr lang="en-US" smtClean="0"/>
              <a:t>2/14/2019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560B0-F895-4F9E-8D26-C1046A9B9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3970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9C9BD-E75C-4CAB-BA1D-781FDAB2D058}" type="datetimeFigureOut">
              <a:rPr lang="en-US" smtClean="0"/>
              <a:t>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560B0-F895-4F9E-8D26-C1046A9B9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3845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9C9BD-E75C-4CAB-BA1D-781FDAB2D058}" type="datetimeFigureOut">
              <a:rPr lang="en-US" smtClean="0"/>
              <a:t>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560B0-F895-4F9E-8D26-C1046A9B9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539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9C9BD-E75C-4CAB-BA1D-781FDAB2D058}" type="datetimeFigureOut">
              <a:rPr lang="en-US" smtClean="0"/>
              <a:t>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560B0-F895-4F9E-8D26-C1046A9B9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019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9C9BD-E75C-4CAB-BA1D-781FDAB2D058}" type="datetimeFigureOut">
              <a:rPr lang="en-US" smtClean="0"/>
              <a:t>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560B0-F895-4F9E-8D26-C1046A9B9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91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9C9BD-E75C-4CAB-BA1D-781FDAB2D058}" type="datetimeFigureOut">
              <a:rPr lang="en-US" smtClean="0"/>
              <a:t>2/14/2019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560B0-F895-4F9E-8D26-C1046A9B9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457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9C9BD-E75C-4CAB-BA1D-781FDAB2D058}" type="datetimeFigureOut">
              <a:rPr lang="en-US" smtClean="0"/>
              <a:t>2/14/2019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560B0-F895-4F9E-8D26-C1046A9B9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355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9C9BD-E75C-4CAB-BA1D-781FDAB2D058}" type="datetimeFigureOut">
              <a:rPr lang="en-US" smtClean="0"/>
              <a:t>2/14/2019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560B0-F895-4F9E-8D26-C1046A9B9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32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9C9BD-E75C-4CAB-BA1D-781FDAB2D058}" type="datetimeFigureOut">
              <a:rPr lang="en-US" smtClean="0"/>
              <a:t>2/14/2019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560B0-F895-4F9E-8D26-C1046A9B9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549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9C9BD-E75C-4CAB-BA1D-781FDAB2D058}" type="datetimeFigureOut">
              <a:rPr lang="en-US" smtClean="0"/>
              <a:t>2/14/2019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560B0-F895-4F9E-8D26-C1046A9B9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752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9C9BD-E75C-4CAB-BA1D-781FDAB2D058}" type="datetimeFigureOut">
              <a:rPr lang="en-US" smtClean="0"/>
              <a:t>2/14/2019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560B0-F895-4F9E-8D26-C1046A9B9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034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F3E9C9BD-E75C-4CAB-BA1D-781FDAB2D058}" type="datetimeFigureOut">
              <a:rPr lang="en-US" smtClean="0"/>
              <a:t>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277560B0-F895-4F9E-8D26-C1046A9B9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5603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E9FB1A-4528-43C5-903B-DFEFA4D48CB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ctr">
            <a:normAutofit/>
          </a:bodyPr>
          <a:lstStyle/>
          <a:p>
            <a:r>
              <a:rPr lang="en-US" altLang="ko-KR" sz="4800" dirty="0">
                <a:latin typeface="나눔손글씨 펜" panose="03040600000000000000" pitchFamily="66" charset="-127"/>
                <a:ea typeface="나눔손글씨 펜" panose="03040600000000000000" pitchFamily="66" charset="-127"/>
              </a:rPr>
              <a:t>4</a:t>
            </a:r>
            <a:r>
              <a:rPr lang="ko-KR" altLang="en-US" sz="4800" dirty="0">
                <a:latin typeface="나눔손글씨 펜" panose="03040600000000000000" pitchFamily="66" charset="-127"/>
                <a:ea typeface="나눔손글씨 펜" panose="03040600000000000000" pitchFamily="66" charset="-127"/>
              </a:rPr>
              <a:t>장</a:t>
            </a:r>
            <a:r>
              <a:rPr lang="en-US" altLang="ko-KR" sz="4800" dirty="0">
                <a:latin typeface="나눔손글씨 펜" panose="03040600000000000000" pitchFamily="66" charset="-127"/>
                <a:ea typeface="나눔손글씨 펜" panose="03040600000000000000" pitchFamily="66" charset="-127"/>
              </a:rPr>
              <a:t>. </a:t>
            </a:r>
            <a:r>
              <a:rPr lang="ko-KR" altLang="en-US" sz="4800" dirty="0">
                <a:latin typeface="나눔손글씨 펜" panose="03040600000000000000" pitchFamily="66" charset="-127"/>
                <a:ea typeface="나눔손글씨 펜" panose="03040600000000000000" pitchFamily="66" charset="-127"/>
              </a:rPr>
              <a:t>프로그램의 입력과 출력은 어떻게 해야 할까</a:t>
            </a:r>
            <a:r>
              <a:rPr lang="en-US" altLang="ko-KR" sz="4800" dirty="0">
                <a:latin typeface="나눔손글씨 펜" panose="03040600000000000000" pitchFamily="66" charset="-127"/>
                <a:ea typeface="나눔손글씨 펜" panose="03040600000000000000" pitchFamily="66" charset="-127"/>
              </a:rPr>
              <a:t>?</a:t>
            </a:r>
            <a:endParaRPr lang="en-US" sz="4800" dirty="0">
              <a:latin typeface="나눔손글씨 펜" panose="03040600000000000000" pitchFamily="66" charset="-127"/>
              <a:ea typeface="나눔손글씨 펜" panose="03040600000000000000" pitchFamily="66" charset="-127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0702A7-16A3-43E6-8B70-5D32FB25A57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anchor="ctr">
            <a:normAutofit/>
          </a:bodyPr>
          <a:lstStyle/>
          <a:p>
            <a:pPr algn="r"/>
            <a:r>
              <a:rPr lang="ko-KR" altLang="en-US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최현석</a:t>
            </a:r>
            <a:endParaRPr lang="en-US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31865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23937-9859-40C0-9F43-1B96820F9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5400" b="1" dirty="0">
                <a:latin typeface="나눔손글씨 펜" panose="03040600000000000000" pitchFamily="66" charset="-127"/>
                <a:ea typeface="나눔손글씨 펜" panose="03040600000000000000" pitchFamily="66" charset="-127"/>
              </a:rPr>
              <a:t>함수</a:t>
            </a:r>
            <a:endParaRPr lang="en-US" sz="5400" b="1" dirty="0">
              <a:latin typeface="나눔손글씨 펜" panose="03040600000000000000" pitchFamily="66" charset="-127"/>
              <a:ea typeface="나눔손글씨 펜" panose="03040600000000000000" pitchFamily="66" charset="-127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11FD1FA-7604-456E-8322-F6C4A61812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111679"/>
            <a:ext cx="10353762" cy="4058751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ko-KR" altLang="en-US" sz="2400" dirty="0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함수란</a:t>
            </a:r>
            <a:r>
              <a:rPr lang="en-US" altLang="ko-KR" sz="2400" dirty="0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?</a:t>
            </a:r>
            <a:br>
              <a:rPr lang="en-US" altLang="ko-KR" dirty="0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</a:br>
            <a:r>
              <a:rPr lang="ko-KR" altLang="en-US" dirty="0">
                <a:solidFill>
                  <a:srgbClr val="00B0F0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반복적으로 사용하는 코드</a:t>
            </a:r>
            <a:r>
              <a:rPr lang="ko-KR" altLang="en-US" dirty="0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를 묶어서 따로 떼어놓은 것</a:t>
            </a:r>
            <a:br>
              <a:rPr lang="en-US" altLang="ko-KR" dirty="0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</a:br>
            <a:r>
              <a:rPr lang="ko-KR" altLang="en-US" dirty="0">
                <a:solidFill>
                  <a:srgbClr val="00B0F0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입력</a:t>
            </a:r>
            <a:r>
              <a:rPr lang="ko-KR" altLang="en-US" dirty="0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 값이 주어지면 </a:t>
            </a:r>
            <a:r>
              <a:rPr lang="ko-KR" altLang="en-US" dirty="0">
                <a:solidFill>
                  <a:srgbClr val="00B0F0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처리</a:t>
            </a:r>
            <a:r>
              <a:rPr lang="ko-KR" altLang="en-US" dirty="0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 후 </a:t>
            </a:r>
            <a:r>
              <a:rPr lang="ko-KR" altLang="en-US" dirty="0">
                <a:solidFill>
                  <a:srgbClr val="00B0F0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출력</a:t>
            </a:r>
            <a:r>
              <a:rPr lang="ko-KR" altLang="en-US" dirty="0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 값을 돌려주는 것</a:t>
            </a:r>
            <a:endParaRPr lang="en-US" altLang="ko-KR" dirty="0"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  <a:p>
            <a:pPr>
              <a:buFont typeface="Wingdings" panose="05000000000000000000" pitchFamily="2" charset="2"/>
              <a:buChar char="ü"/>
            </a:pPr>
            <a:endParaRPr lang="en-US" altLang="ko-KR" dirty="0"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ko-KR" altLang="en-US" sz="2400" dirty="0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함수 구조</a:t>
            </a:r>
            <a:br>
              <a:rPr lang="en-US" altLang="ko-KR" dirty="0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</a:br>
            <a:r>
              <a:rPr lang="en-US" altLang="ko-KR" dirty="0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		def </a:t>
            </a:r>
            <a:r>
              <a:rPr lang="ko-KR" altLang="en-US" dirty="0" err="1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함수명</a:t>
            </a:r>
            <a:r>
              <a:rPr lang="en-US" altLang="ko-KR" dirty="0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(</a:t>
            </a:r>
            <a:r>
              <a:rPr lang="ko-KR" altLang="en-US" dirty="0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매개변수</a:t>
            </a:r>
            <a:r>
              <a:rPr lang="en-US" altLang="ko-KR" dirty="0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):</a:t>
            </a:r>
            <a:br>
              <a:rPr lang="en-US" altLang="ko-KR" dirty="0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</a:br>
            <a:r>
              <a:rPr lang="en-US" altLang="ko-KR" dirty="0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			</a:t>
            </a:r>
            <a:r>
              <a:rPr lang="ko-KR" altLang="en-US" dirty="0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수행할 문장 </a:t>
            </a:r>
            <a:r>
              <a:rPr lang="en-US" altLang="ko-KR" dirty="0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…</a:t>
            </a:r>
            <a:br>
              <a:rPr lang="en-US" altLang="ko-KR" dirty="0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</a:br>
            <a:endParaRPr lang="en-US" altLang="ko-KR" dirty="0"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  <a:p>
            <a:pPr>
              <a:buFont typeface="Wingdings" panose="05000000000000000000" pitchFamily="2" charset="2"/>
              <a:buChar char="ü"/>
            </a:pPr>
            <a:endParaRPr lang="en-US" dirty="0"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1B272B15-E459-4601-96BE-4AB160A1078A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9100" y="1731780"/>
            <a:ext cx="2095500" cy="2076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D525E235-2D33-4F6F-A386-0976D7C7EFF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72"/>
          <a:stretch/>
        </p:blipFill>
        <p:spPr>
          <a:xfrm>
            <a:off x="5570345" y="4079636"/>
            <a:ext cx="2468755" cy="909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8422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23937-9859-40C0-9F43-1B96820F9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5400" b="1" dirty="0">
                <a:latin typeface="나눔손글씨 펜" panose="03040600000000000000" pitchFamily="66" charset="-127"/>
                <a:ea typeface="나눔손글씨 펜" panose="03040600000000000000" pitchFamily="66" charset="-127"/>
              </a:rPr>
              <a:t>사용자 입</a:t>
            </a:r>
            <a:r>
              <a:rPr lang="en-US" altLang="ko-KR" sz="5400" b="1" dirty="0">
                <a:latin typeface="나눔손글씨 펜" panose="03040600000000000000" pitchFamily="66" charset="-127"/>
                <a:ea typeface="나눔손글씨 펜" panose="03040600000000000000" pitchFamily="66" charset="-127"/>
              </a:rPr>
              <a:t>·</a:t>
            </a:r>
            <a:r>
              <a:rPr lang="ko-KR" altLang="en-US" sz="5400" b="1" dirty="0">
                <a:latin typeface="나눔손글씨 펜" panose="03040600000000000000" pitchFamily="66" charset="-127"/>
                <a:ea typeface="나눔손글씨 펜" panose="03040600000000000000" pitchFamily="66" charset="-127"/>
              </a:rPr>
              <a:t>출력</a:t>
            </a:r>
            <a:endParaRPr lang="en-US" sz="5400" b="1" dirty="0">
              <a:latin typeface="나눔손글씨 펜" panose="03040600000000000000" pitchFamily="66" charset="-127"/>
              <a:ea typeface="나눔손글씨 펜" panose="03040600000000000000" pitchFamily="66" charset="-127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11FD1FA-7604-456E-8322-F6C4A61812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111679"/>
            <a:ext cx="10353762" cy="4058751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ko-KR" altLang="en-US" sz="2400" dirty="0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입력 </a:t>
            </a:r>
            <a:r>
              <a:rPr lang="en-US" altLang="ko-KR" sz="2400" dirty="0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: input</a:t>
            </a:r>
            <a:br>
              <a:rPr lang="en-US" altLang="ko-KR" dirty="0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</a:br>
            <a:r>
              <a:rPr lang="en-US" altLang="ko-KR" dirty="0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name = input(“Input your name : “)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altLang="ko-KR" dirty="0"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ko-KR" altLang="en-US" sz="2400" dirty="0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출력 </a:t>
            </a:r>
            <a:r>
              <a:rPr lang="en-US" altLang="ko-KR" sz="2400" dirty="0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: print</a:t>
            </a:r>
            <a:br>
              <a:rPr lang="en-US" altLang="ko-KR" dirty="0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</a:br>
            <a:r>
              <a:rPr lang="en-US" altLang="ko-KR" dirty="0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print(name)</a:t>
            </a:r>
            <a:br>
              <a:rPr lang="en-US" altLang="ko-KR" dirty="0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</a:br>
            <a:r>
              <a:rPr lang="en-US" altLang="ko-KR" dirty="0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print(“Your name is “+name+”!!!”)</a:t>
            </a:r>
            <a:endParaRPr lang="en-US" dirty="0"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grpSp>
        <p:nvGrpSpPr>
          <p:cNvPr id="10" name="그룹 9">
            <a:extLst>
              <a:ext uri="{FF2B5EF4-FFF2-40B4-BE49-F238E27FC236}">
                <a16:creationId xmlns:a16="http://schemas.microsoft.com/office/drawing/2014/main" id="{536D639C-91BE-41B1-96DE-5BD7C8047AE2}"/>
              </a:ext>
            </a:extLst>
          </p:cNvPr>
          <p:cNvGrpSpPr/>
          <p:nvPr/>
        </p:nvGrpSpPr>
        <p:grpSpPr>
          <a:xfrm>
            <a:off x="6648450" y="3808230"/>
            <a:ext cx="4549677" cy="1560786"/>
            <a:chOff x="6648450" y="3695340"/>
            <a:chExt cx="4549677" cy="1560786"/>
          </a:xfrm>
        </p:grpSpPr>
        <p:pic>
          <p:nvPicPr>
            <p:cNvPr id="5" name="그림 4">
              <a:extLst>
                <a:ext uri="{FF2B5EF4-FFF2-40B4-BE49-F238E27FC236}">
                  <a16:creationId xmlns:a16="http://schemas.microsoft.com/office/drawing/2014/main" id="{05C855BE-C664-4479-A762-E9EAEF8DF22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648450" y="3695340"/>
              <a:ext cx="3771900" cy="1560786"/>
            </a:xfrm>
            <a:prstGeom prst="rect">
              <a:avLst/>
            </a:prstGeom>
          </p:spPr>
        </p:pic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BF04D830-BD27-4F0E-980D-B101394E9163}"/>
                </a:ext>
              </a:extLst>
            </p:cNvPr>
            <p:cNvSpPr/>
            <p:nvPr/>
          </p:nvSpPr>
          <p:spPr>
            <a:xfrm>
              <a:off x="6648451" y="3695340"/>
              <a:ext cx="3771900" cy="418443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직사각형 6">
              <a:extLst>
                <a:ext uri="{FF2B5EF4-FFF2-40B4-BE49-F238E27FC236}">
                  <a16:creationId xmlns:a16="http://schemas.microsoft.com/office/drawing/2014/main" id="{B8505AA6-9885-4DCE-8778-27C83211B9E9}"/>
                </a:ext>
              </a:extLst>
            </p:cNvPr>
            <p:cNvSpPr/>
            <p:nvPr/>
          </p:nvSpPr>
          <p:spPr>
            <a:xfrm>
              <a:off x="6648450" y="4475733"/>
              <a:ext cx="3771900" cy="780393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B79823F-E772-4160-85DF-2D421216137A}"/>
                </a:ext>
              </a:extLst>
            </p:cNvPr>
            <p:cNvSpPr txBox="1"/>
            <p:nvPr/>
          </p:nvSpPr>
          <p:spPr>
            <a:xfrm>
              <a:off x="10420350" y="3750672"/>
              <a:ext cx="64152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배달의민족 도현" panose="020B0600000101010101" pitchFamily="50" charset="-127"/>
                  <a:ea typeface="배달의민족 도현" panose="020B0600000101010101" pitchFamily="50" charset="-127"/>
                </a:rPr>
                <a:t>input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21B7CC2-9533-4E0C-9B3D-5C3DA67C0515}"/>
                </a:ext>
              </a:extLst>
            </p:cNvPr>
            <p:cNvSpPr txBox="1"/>
            <p:nvPr/>
          </p:nvSpPr>
          <p:spPr>
            <a:xfrm>
              <a:off x="10420350" y="4649595"/>
              <a:ext cx="77777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배달의민족 도현" panose="020B0600000101010101" pitchFamily="50" charset="-127"/>
                  <a:ea typeface="배달의민족 도현" panose="020B0600000101010101" pitchFamily="50" charset="-127"/>
                </a:rPr>
                <a:t>output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66214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23937-9859-40C0-9F43-1B96820F9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5400" b="1" dirty="0">
                <a:latin typeface="나눔손글씨 펜" panose="03040600000000000000" pitchFamily="66" charset="-127"/>
                <a:ea typeface="나눔손글씨 펜" panose="03040600000000000000" pitchFamily="66" charset="-127"/>
              </a:rPr>
              <a:t>파일 입</a:t>
            </a:r>
            <a:r>
              <a:rPr lang="en-US" altLang="ko-KR" sz="5400" b="1" dirty="0">
                <a:latin typeface="나눔손글씨 펜" panose="03040600000000000000" pitchFamily="66" charset="-127"/>
                <a:ea typeface="나눔손글씨 펜" panose="03040600000000000000" pitchFamily="66" charset="-127"/>
              </a:rPr>
              <a:t>·</a:t>
            </a:r>
            <a:r>
              <a:rPr lang="ko-KR" altLang="en-US" sz="5400" b="1" dirty="0">
                <a:latin typeface="나눔손글씨 펜" panose="03040600000000000000" pitchFamily="66" charset="-127"/>
                <a:ea typeface="나눔손글씨 펜" panose="03040600000000000000" pitchFamily="66" charset="-127"/>
              </a:rPr>
              <a:t>출력</a:t>
            </a:r>
            <a:endParaRPr lang="en-US" sz="5400" b="1" dirty="0">
              <a:latin typeface="나눔손글씨 펜" panose="03040600000000000000" pitchFamily="66" charset="-127"/>
              <a:ea typeface="나눔손글씨 펜" panose="03040600000000000000" pitchFamily="66" charset="-127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11FD1FA-7604-456E-8322-F6C4A61812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732449"/>
            <a:ext cx="10353762" cy="4801516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ko-KR" altLang="en-US" sz="2400" dirty="0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파일 입</a:t>
            </a:r>
            <a:r>
              <a:rPr lang="en-US" altLang="ko-KR" sz="2400" dirty="0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·</a:t>
            </a:r>
            <a:r>
              <a:rPr lang="ko-KR" altLang="en-US" sz="2400" dirty="0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출력 언제 쓰나요</a:t>
            </a:r>
            <a:r>
              <a:rPr lang="en-US" altLang="ko-KR" sz="2400" dirty="0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? </a:t>
            </a:r>
            <a:r>
              <a:rPr lang="ko-KR" altLang="en-US" sz="2400" dirty="0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왜 쓰나요</a:t>
            </a:r>
            <a:r>
              <a:rPr lang="en-US" altLang="ko-KR" sz="2400" dirty="0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?</a:t>
            </a:r>
            <a:br>
              <a:rPr lang="en-US" altLang="ko-KR" sz="2400" dirty="0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</a:br>
            <a:r>
              <a:rPr lang="en-US" altLang="ko-KR" dirty="0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ex&gt; </a:t>
            </a:r>
            <a:r>
              <a:rPr lang="ko-KR" altLang="en-US" dirty="0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정보를 찾을 때</a:t>
            </a:r>
            <a:r>
              <a:rPr lang="en-US" altLang="ko-KR" dirty="0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	</a:t>
            </a:r>
            <a:r>
              <a:rPr lang="en-US" altLang="ko-KR" dirty="0" err="1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i</a:t>
            </a:r>
            <a:r>
              <a:rPr lang="en-US" altLang="ko-KR" dirty="0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)  </a:t>
            </a:r>
            <a:r>
              <a:rPr lang="ko-KR" altLang="en-US" dirty="0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모든 정보를 </a:t>
            </a:r>
            <a:r>
              <a:rPr lang="ko-KR" altLang="en-US" dirty="0" err="1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머릿</a:t>
            </a:r>
            <a:r>
              <a:rPr lang="ko-KR" altLang="en-US" dirty="0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 속에 저장 </a:t>
            </a:r>
            <a:r>
              <a:rPr lang="en-US" altLang="ko-KR" dirty="0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: </a:t>
            </a:r>
            <a:r>
              <a:rPr lang="ko-KR" altLang="en-US" dirty="0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기억하기</a:t>
            </a:r>
            <a:br>
              <a:rPr lang="en-US" altLang="ko-KR" dirty="0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</a:br>
            <a:r>
              <a:rPr lang="en-US" altLang="ko-KR" dirty="0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						ii) </a:t>
            </a:r>
            <a:r>
              <a:rPr lang="ko-KR" altLang="en-US" dirty="0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공책에서 찾기</a:t>
            </a:r>
            <a:endParaRPr lang="en-US" dirty="0"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graphicFrame>
        <p:nvGraphicFramePr>
          <p:cNvPr id="10" name="표 9">
            <a:extLst>
              <a:ext uri="{FF2B5EF4-FFF2-40B4-BE49-F238E27FC236}">
                <a16:creationId xmlns:a16="http://schemas.microsoft.com/office/drawing/2014/main" id="{AF8A7AF2-988A-4249-9729-E2611FF707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599786"/>
              </p:ext>
            </p:extLst>
          </p:nvPr>
        </p:nvGraphicFramePr>
        <p:xfrm>
          <a:off x="2026676" y="2840968"/>
          <a:ext cx="8127999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4234764256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720220025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4852075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ko-KR" altLang="en-US" dirty="0">
                          <a:latin typeface="배달의민족 도현" panose="020B0600000101010101" pitchFamily="50" charset="-127"/>
                          <a:ea typeface="배달의민족 도현" panose="020B0600000101010101" pitchFamily="50" charset="-127"/>
                        </a:rPr>
                        <a:t>기억하기</a:t>
                      </a:r>
                      <a:endParaRPr lang="en-US" dirty="0">
                        <a:latin typeface="배달의민족 도현" panose="020B0600000101010101" pitchFamily="50" charset="-127"/>
                        <a:ea typeface="배달의민족 도현" panose="020B0600000101010101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배달의민족 도현" panose="020B0600000101010101" pitchFamily="50" charset="-127"/>
                        <a:ea typeface="배달의민족 도현" panose="020B0600000101010101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dirty="0">
                          <a:latin typeface="배달의민족 도현" panose="020B0600000101010101" pitchFamily="50" charset="-127"/>
                          <a:ea typeface="배달의민족 도현" panose="020B0600000101010101" pitchFamily="50" charset="-127"/>
                        </a:rPr>
                        <a:t>전화번호부에서 찾기</a:t>
                      </a:r>
                      <a:endParaRPr lang="en-US" dirty="0">
                        <a:latin typeface="배달의민족 도현" panose="020B0600000101010101" pitchFamily="50" charset="-127"/>
                        <a:ea typeface="배달의민족 도현" panose="020B0600000101010101" pitchFamily="50" charset="-12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49347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ko-KR" altLang="en-US" dirty="0">
                          <a:latin typeface="배달의민족 도현" panose="020B0600000101010101" pitchFamily="50" charset="-127"/>
                          <a:ea typeface="배달의민족 도현" panose="020B0600000101010101" pitchFamily="50" charset="-127"/>
                        </a:rPr>
                        <a:t>변수 값 </a:t>
                      </a:r>
                      <a:r>
                        <a:rPr lang="en-US" altLang="ko-KR" dirty="0">
                          <a:latin typeface="배달의민족 도현" panose="020B0600000101010101" pitchFamily="50" charset="-127"/>
                          <a:ea typeface="배달의민족 도현" panose="020B0600000101010101" pitchFamily="50" charset="-127"/>
                        </a:rPr>
                        <a:t>call</a:t>
                      </a:r>
                      <a:endParaRPr lang="en-US" dirty="0">
                        <a:latin typeface="배달의민족 도현" panose="020B0600000101010101" pitchFamily="50" charset="-127"/>
                        <a:ea typeface="배달의민족 도현" panose="020B0600000101010101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dirty="0">
                          <a:latin typeface="배달의민족 도현" panose="020B0600000101010101" pitchFamily="50" charset="-127"/>
                          <a:ea typeface="배달의민족 도현" panose="020B0600000101010101" pitchFamily="50" charset="-127"/>
                        </a:rPr>
                        <a:t>이용</a:t>
                      </a:r>
                      <a:endParaRPr lang="en-US" dirty="0">
                        <a:latin typeface="배달의민족 도현" panose="020B0600000101010101" pitchFamily="50" charset="-127"/>
                        <a:ea typeface="배달의민족 도현" panose="020B0600000101010101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dirty="0">
                          <a:latin typeface="배달의민족 도현" panose="020B0600000101010101" pitchFamily="50" charset="-127"/>
                          <a:ea typeface="배달의민족 도현" panose="020B0600000101010101" pitchFamily="50" charset="-127"/>
                        </a:rPr>
                        <a:t>파일 입출력</a:t>
                      </a:r>
                      <a:endParaRPr lang="en-US" dirty="0">
                        <a:latin typeface="배달의민족 도현" panose="020B0600000101010101" pitchFamily="50" charset="-127"/>
                        <a:ea typeface="배달의민족 도현" panose="020B0600000101010101" pitchFamily="50" charset="-12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57238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ko-KR" altLang="en-US" dirty="0">
                          <a:solidFill>
                            <a:srgbClr val="00B0F0"/>
                          </a:solidFill>
                          <a:latin typeface="배달의민족 도현" panose="020B0600000101010101" pitchFamily="50" charset="-127"/>
                          <a:ea typeface="배달의민족 도현" panose="020B0600000101010101" pitchFamily="50" charset="-127"/>
                        </a:rPr>
                        <a:t>빠름</a:t>
                      </a:r>
                      <a:endParaRPr lang="en-US" dirty="0">
                        <a:solidFill>
                          <a:srgbClr val="00B0F0"/>
                        </a:solidFill>
                        <a:latin typeface="배달의민족 도현" panose="020B0600000101010101" pitchFamily="50" charset="-127"/>
                        <a:ea typeface="배달의민족 도현" panose="020B0600000101010101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dirty="0">
                          <a:latin typeface="배달의민족 도현" panose="020B0600000101010101" pitchFamily="50" charset="-127"/>
                          <a:ea typeface="배달의민족 도현" panose="020B0600000101010101" pitchFamily="50" charset="-127"/>
                        </a:rPr>
                        <a:t>속도</a:t>
                      </a:r>
                      <a:endParaRPr lang="en-US" dirty="0">
                        <a:latin typeface="배달의민족 도현" panose="020B0600000101010101" pitchFamily="50" charset="-127"/>
                        <a:ea typeface="배달의민족 도현" panose="020B0600000101010101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dirty="0">
                          <a:latin typeface="배달의민족 도현" panose="020B0600000101010101" pitchFamily="50" charset="-127"/>
                          <a:ea typeface="배달의민족 도현" panose="020B0600000101010101" pitchFamily="50" charset="-127"/>
                        </a:rPr>
                        <a:t>느림</a:t>
                      </a:r>
                      <a:endParaRPr lang="en-US" dirty="0">
                        <a:latin typeface="배달의민족 도현" panose="020B0600000101010101" pitchFamily="50" charset="-127"/>
                        <a:ea typeface="배달의민족 도현" panose="020B0600000101010101" pitchFamily="50" charset="-12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91842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ko-KR" altLang="en-US" dirty="0">
                          <a:latin typeface="배달의민족 도현" panose="020B0600000101010101" pitchFamily="50" charset="-127"/>
                          <a:ea typeface="배달의민족 도현" panose="020B0600000101010101" pitchFamily="50" charset="-127"/>
                        </a:rPr>
                        <a:t>메모리 크기 </a:t>
                      </a:r>
                      <a:r>
                        <a:rPr lang="en-US" altLang="ko-KR" sz="1400" dirty="0">
                          <a:latin typeface="배달의민족 도현" panose="020B0600000101010101" pitchFamily="50" charset="-127"/>
                          <a:ea typeface="배달의민족 도현" panose="020B0600000101010101" pitchFamily="50" charset="-127"/>
                        </a:rPr>
                        <a:t>small</a:t>
                      </a:r>
                      <a:endParaRPr lang="en-US" dirty="0">
                        <a:latin typeface="배달의민족 도현" panose="020B0600000101010101" pitchFamily="50" charset="-127"/>
                        <a:ea typeface="배달의민족 도현" panose="020B0600000101010101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dirty="0">
                          <a:latin typeface="배달의민족 도현" panose="020B0600000101010101" pitchFamily="50" charset="-127"/>
                          <a:ea typeface="배달의민족 도현" panose="020B0600000101010101" pitchFamily="50" charset="-127"/>
                        </a:rPr>
                        <a:t>용량</a:t>
                      </a:r>
                      <a:endParaRPr lang="en-US" dirty="0">
                        <a:latin typeface="배달의민족 도현" panose="020B0600000101010101" pitchFamily="50" charset="-127"/>
                        <a:ea typeface="배달의민족 도현" panose="020B0600000101010101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dirty="0">
                          <a:solidFill>
                            <a:srgbClr val="00B0F0"/>
                          </a:solidFill>
                          <a:latin typeface="배달의민족 도현" panose="020B0600000101010101" pitchFamily="50" charset="-127"/>
                          <a:ea typeface="배달의민족 도현" panose="020B0600000101010101" pitchFamily="50" charset="-127"/>
                        </a:rPr>
                        <a:t>하드 용량 </a:t>
                      </a:r>
                      <a:r>
                        <a:rPr lang="en-US" altLang="ko-KR" dirty="0">
                          <a:solidFill>
                            <a:srgbClr val="00B0F0"/>
                          </a:solidFill>
                          <a:latin typeface="배달의민족 도현" panose="020B0600000101010101" pitchFamily="50" charset="-127"/>
                          <a:ea typeface="배달의민족 도현" panose="020B0600000101010101" pitchFamily="50" charset="-127"/>
                        </a:rPr>
                        <a:t>BIG</a:t>
                      </a:r>
                      <a:endParaRPr lang="en-US" dirty="0">
                        <a:solidFill>
                          <a:srgbClr val="00B0F0"/>
                        </a:solidFill>
                        <a:latin typeface="배달의민족 도현" panose="020B0600000101010101" pitchFamily="50" charset="-127"/>
                        <a:ea typeface="배달의민족 도현" panose="020B0600000101010101" pitchFamily="50" charset="-12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7394599"/>
                  </a:ext>
                </a:extLst>
              </a:tr>
            </a:tbl>
          </a:graphicData>
        </a:graphic>
      </p:graphicFrame>
      <p:pic>
        <p:nvPicPr>
          <p:cNvPr id="21" name="그림 20">
            <a:extLst>
              <a:ext uri="{FF2B5EF4-FFF2-40B4-BE49-F238E27FC236}">
                <a16:creationId xmlns:a16="http://schemas.microsoft.com/office/drawing/2014/main" id="{CA50F7DD-506A-40B4-AB74-489068BE37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253" y="4465468"/>
            <a:ext cx="1478284" cy="2220896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id="{1CCDC431-6107-4642-B1AD-7D76367734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0048" y="4475075"/>
            <a:ext cx="2404777" cy="2211289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519771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23937-9859-40C0-9F43-1B96820F9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5400" b="1" dirty="0">
                <a:latin typeface="나눔손글씨 펜" panose="03040600000000000000" pitchFamily="66" charset="-127"/>
                <a:ea typeface="나눔손글씨 펜" panose="03040600000000000000" pitchFamily="66" charset="-127"/>
              </a:rPr>
              <a:t>파일 입</a:t>
            </a:r>
            <a:r>
              <a:rPr lang="en-US" altLang="ko-KR" sz="5400" b="1" dirty="0">
                <a:latin typeface="나눔손글씨 펜" panose="03040600000000000000" pitchFamily="66" charset="-127"/>
                <a:ea typeface="나눔손글씨 펜" panose="03040600000000000000" pitchFamily="66" charset="-127"/>
              </a:rPr>
              <a:t>·</a:t>
            </a:r>
            <a:r>
              <a:rPr lang="ko-KR" altLang="en-US" sz="5400" b="1" dirty="0">
                <a:latin typeface="나눔손글씨 펜" panose="03040600000000000000" pitchFamily="66" charset="-127"/>
                <a:ea typeface="나눔손글씨 펜" panose="03040600000000000000" pitchFamily="66" charset="-127"/>
              </a:rPr>
              <a:t>출력</a:t>
            </a:r>
            <a:endParaRPr lang="en-US" sz="5400" b="1" dirty="0">
              <a:latin typeface="나눔손글씨 펜" panose="03040600000000000000" pitchFamily="66" charset="-127"/>
              <a:ea typeface="나눔손글씨 펜" panose="03040600000000000000" pitchFamily="66" charset="-127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11FD1FA-7604-456E-8322-F6C4A61812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732449"/>
            <a:ext cx="10353762" cy="4801516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ko-KR" altLang="en-US" sz="2400" dirty="0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파일 객체 생성</a:t>
            </a:r>
            <a:br>
              <a:rPr lang="en-US" altLang="ko-KR" dirty="0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</a:br>
            <a:r>
              <a:rPr lang="en-US" altLang="ko-KR" dirty="0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f = open(“</a:t>
            </a:r>
            <a:r>
              <a:rPr lang="ko-KR" altLang="en-US" dirty="0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파일명</a:t>
            </a:r>
            <a:r>
              <a:rPr lang="en-US" altLang="ko-KR" dirty="0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”, “</a:t>
            </a:r>
            <a:r>
              <a:rPr lang="ko-KR" altLang="en-US" dirty="0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모드</a:t>
            </a:r>
            <a:r>
              <a:rPr lang="en-US" altLang="ko-KR" dirty="0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”)</a:t>
            </a:r>
            <a:br>
              <a:rPr lang="en-US" altLang="ko-KR" dirty="0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</a:br>
            <a:br>
              <a:rPr lang="en-US" altLang="ko-KR" dirty="0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</a:br>
            <a:br>
              <a:rPr lang="en-US" altLang="ko-KR" dirty="0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</a:br>
            <a:br>
              <a:rPr lang="en-US" altLang="ko-KR" dirty="0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</a:br>
            <a:endParaRPr lang="en-US" altLang="ko-KR" dirty="0"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ko-KR" altLang="en-US" sz="2400" dirty="0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파일 입</a:t>
            </a:r>
            <a:r>
              <a:rPr lang="en-US" altLang="ko-KR" sz="2400" dirty="0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·</a:t>
            </a:r>
            <a:r>
              <a:rPr lang="ko-KR" altLang="en-US" sz="2400" dirty="0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출력 함수</a:t>
            </a:r>
            <a:br>
              <a:rPr lang="en-US" altLang="ko-KR" dirty="0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</a:br>
            <a:r>
              <a:rPr lang="en-US" altLang="ko-KR" dirty="0" err="1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f.write</a:t>
            </a:r>
            <a:r>
              <a:rPr lang="en-US" altLang="ko-KR" dirty="0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(“</a:t>
            </a:r>
            <a:r>
              <a:rPr lang="ko-KR" altLang="en-US" dirty="0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파일에 쓰자</a:t>
            </a:r>
            <a:r>
              <a:rPr lang="en-US" altLang="ko-KR" dirty="0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!”)	; </a:t>
            </a:r>
            <a:r>
              <a:rPr lang="ko-KR" altLang="en-US" dirty="0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파일에 </a:t>
            </a:r>
            <a:r>
              <a:rPr lang="en-US" altLang="ko-KR" dirty="0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write</a:t>
            </a:r>
            <a:br>
              <a:rPr lang="en-US" altLang="ko-KR" dirty="0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</a:br>
            <a:r>
              <a:rPr lang="en-US" altLang="ko-KR" dirty="0" err="1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f.readline</a:t>
            </a:r>
            <a:r>
              <a:rPr lang="en-US" altLang="ko-KR" dirty="0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()				; </a:t>
            </a:r>
            <a:r>
              <a:rPr lang="ko-KR" altLang="en-US" dirty="0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파일을 </a:t>
            </a:r>
            <a:r>
              <a:rPr lang="en-US" altLang="ko-KR" dirty="0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1</a:t>
            </a:r>
            <a:r>
              <a:rPr lang="ko-KR" altLang="en-US" dirty="0" err="1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줄씩</a:t>
            </a:r>
            <a:r>
              <a:rPr lang="ko-KR" altLang="en-US" dirty="0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 </a:t>
            </a:r>
            <a:r>
              <a:rPr lang="en-US" altLang="ko-KR" dirty="0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read</a:t>
            </a:r>
            <a:br>
              <a:rPr lang="en-US" altLang="ko-KR" dirty="0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</a:br>
            <a:r>
              <a:rPr lang="en-US" altLang="ko-KR" dirty="0" err="1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f.readlines</a:t>
            </a:r>
            <a:r>
              <a:rPr lang="en-US" altLang="ko-KR" dirty="0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()			; </a:t>
            </a:r>
            <a:r>
              <a:rPr lang="ko-KR" altLang="en-US" dirty="0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파일 내용 전체를 </a:t>
            </a:r>
            <a:r>
              <a:rPr lang="en-US" altLang="ko-KR" dirty="0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read</a:t>
            </a:r>
            <a:r>
              <a:rPr lang="ko-KR" altLang="en-US" dirty="0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하여 </a:t>
            </a:r>
            <a:r>
              <a:rPr lang="en-US" altLang="ko-KR" dirty="0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list</a:t>
            </a:r>
            <a:r>
              <a:rPr lang="ko-KR" altLang="en-US" dirty="0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로 </a:t>
            </a:r>
            <a:r>
              <a:rPr lang="en-US" altLang="ko-KR" dirty="0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return</a:t>
            </a:r>
            <a:br>
              <a:rPr lang="en-US" altLang="ko-KR" dirty="0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</a:br>
            <a:r>
              <a:rPr lang="en-US" altLang="ko-KR" dirty="0" err="1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f.read</a:t>
            </a:r>
            <a:r>
              <a:rPr lang="en-US" altLang="ko-KR" dirty="0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()					; </a:t>
            </a:r>
            <a:r>
              <a:rPr lang="ko-KR" altLang="en-US" dirty="0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파일 내용 전체를 </a:t>
            </a:r>
            <a:r>
              <a:rPr lang="en-US" altLang="ko-KR" dirty="0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read</a:t>
            </a:r>
            <a:r>
              <a:rPr lang="ko-KR" altLang="en-US" dirty="0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하여 </a:t>
            </a:r>
            <a:r>
              <a:rPr lang="en-US" altLang="ko-KR" dirty="0" err="1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strin</a:t>
            </a:r>
            <a:r>
              <a:rPr lang="ko-KR" altLang="en-US" dirty="0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으로 </a:t>
            </a:r>
            <a:r>
              <a:rPr lang="en-US" altLang="ko-KR" dirty="0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return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dirty="0"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graphicFrame>
        <p:nvGraphicFramePr>
          <p:cNvPr id="4" name="표 3">
            <a:extLst>
              <a:ext uri="{FF2B5EF4-FFF2-40B4-BE49-F238E27FC236}">
                <a16:creationId xmlns:a16="http://schemas.microsoft.com/office/drawing/2014/main" id="{E669875B-1AC9-4E7C-999B-4D3AFA219E13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818935" y="2518781"/>
          <a:ext cx="2948374" cy="11835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3345">
                  <a:extLst>
                    <a:ext uri="{9D8B030D-6E8A-4147-A177-3AD203B41FA5}">
                      <a16:colId xmlns:a16="http://schemas.microsoft.com/office/drawing/2014/main" val="1223326358"/>
                    </a:ext>
                  </a:extLst>
                </a:gridCol>
                <a:gridCol w="2445029">
                  <a:extLst>
                    <a:ext uri="{9D8B030D-6E8A-4147-A177-3AD203B41FA5}">
                      <a16:colId xmlns:a16="http://schemas.microsoft.com/office/drawing/2014/main" val="4066323453"/>
                    </a:ext>
                  </a:extLst>
                </a:gridCol>
              </a:tblGrid>
              <a:tr h="199189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000" dirty="0">
                          <a:latin typeface="배달의민족 도현" panose="020B0600000101010101" pitchFamily="50" charset="-127"/>
                          <a:ea typeface="배달의민족 도현" panose="020B0600000101010101" pitchFamily="50" charset="-127"/>
                        </a:rPr>
                        <a:t>모드</a:t>
                      </a:r>
                      <a:endParaRPr lang="en-US" sz="1000" dirty="0">
                        <a:latin typeface="배달의민족 도현" panose="020B0600000101010101" pitchFamily="50" charset="-127"/>
                        <a:ea typeface="배달의민족 도현" panose="020B0600000101010101" pitchFamily="50" charset="-127"/>
                      </a:endParaRPr>
                    </a:p>
                  </a:txBody>
                  <a:tcPr marL="53821" marR="53821" marT="26911" marB="269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000" dirty="0">
                          <a:latin typeface="배달의민족 도현" panose="020B0600000101010101" pitchFamily="50" charset="-127"/>
                          <a:ea typeface="배달의민족 도현" panose="020B0600000101010101" pitchFamily="50" charset="-127"/>
                        </a:rPr>
                        <a:t>설명</a:t>
                      </a:r>
                      <a:endParaRPr lang="en-US" sz="1000" dirty="0">
                        <a:latin typeface="배달의민족 도현" panose="020B0600000101010101" pitchFamily="50" charset="-127"/>
                        <a:ea typeface="배달의민족 도현" panose="020B0600000101010101" pitchFamily="50" charset="-127"/>
                      </a:endParaRPr>
                    </a:p>
                  </a:txBody>
                  <a:tcPr marL="53821" marR="53821" marT="26911" marB="26911" anchor="ctr"/>
                </a:tc>
                <a:extLst>
                  <a:ext uri="{0D108BD9-81ED-4DB2-BD59-A6C34878D82A}">
                    <a16:rowId xmlns:a16="http://schemas.microsoft.com/office/drawing/2014/main" val="770809286"/>
                  </a:ext>
                </a:extLst>
              </a:tr>
              <a:tr h="199189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배달의민족 도현" panose="020B0600000101010101" pitchFamily="50" charset="-127"/>
                          <a:ea typeface="배달의민족 도현" panose="020B0600000101010101" pitchFamily="50" charset="-127"/>
                        </a:rPr>
                        <a:t>r</a:t>
                      </a:r>
                    </a:p>
                  </a:txBody>
                  <a:tcPr marL="53821" marR="53821" marT="26911" marB="269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배달의민족 도현" panose="020B0600000101010101" pitchFamily="50" charset="-127"/>
                          <a:ea typeface="배달의민족 도현" panose="020B0600000101010101" pitchFamily="50" charset="-127"/>
                        </a:rPr>
                        <a:t>read, </a:t>
                      </a:r>
                      <a:r>
                        <a:rPr lang="ko-KR" altLang="en-US" sz="1000" dirty="0">
                          <a:latin typeface="배달의민족 도현" panose="020B0600000101010101" pitchFamily="50" charset="-127"/>
                          <a:ea typeface="배달의민족 도현" panose="020B0600000101010101" pitchFamily="50" charset="-127"/>
                        </a:rPr>
                        <a:t>읽기 모드</a:t>
                      </a:r>
                      <a:endParaRPr lang="en-US" sz="1000" dirty="0">
                        <a:latin typeface="배달의민족 도현" panose="020B0600000101010101" pitchFamily="50" charset="-127"/>
                        <a:ea typeface="배달의민족 도현" panose="020B0600000101010101" pitchFamily="50" charset="-127"/>
                      </a:endParaRPr>
                    </a:p>
                  </a:txBody>
                  <a:tcPr marL="53821" marR="53821" marT="26911" marB="26911" anchor="ctr"/>
                </a:tc>
                <a:extLst>
                  <a:ext uri="{0D108BD9-81ED-4DB2-BD59-A6C34878D82A}">
                    <a16:rowId xmlns:a16="http://schemas.microsoft.com/office/drawing/2014/main" val="2715702466"/>
                  </a:ext>
                </a:extLst>
              </a:tr>
              <a:tr h="199189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배달의민족 도현" panose="020B0600000101010101" pitchFamily="50" charset="-127"/>
                          <a:ea typeface="배달의민족 도현" panose="020B0600000101010101" pitchFamily="50" charset="-127"/>
                        </a:rPr>
                        <a:t>w</a:t>
                      </a:r>
                    </a:p>
                  </a:txBody>
                  <a:tcPr marL="53821" marR="53821" marT="26911" marB="269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배달의민족 도현" panose="020B0600000101010101" pitchFamily="50" charset="-127"/>
                          <a:ea typeface="배달의민족 도현" panose="020B0600000101010101" pitchFamily="50" charset="-127"/>
                        </a:rPr>
                        <a:t>write, </a:t>
                      </a:r>
                      <a:r>
                        <a:rPr lang="ko-KR" altLang="en-US" sz="1000" dirty="0">
                          <a:latin typeface="배달의민족 도현" panose="020B0600000101010101" pitchFamily="50" charset="-127"/>
                          <a:ea typeface="배달의민족 도현" panose="020B0600000101010101" pitchFamily="50" charset="-127"/>
                        </a:rPr>
                        <a:t>쓰기 모드</a:t>
                      </a:r>
                      <a:endParaRPr lang="en-US" sz="1000" dirty="0">
                        <a:latin typeface="배달의민족 도현" panose="020B0600000101010101" pitchFamily="50" charset="-127"/>
                        <a:ea typeface="배달의민족 도현" panose="020B0600000101010101" pitchFamily="50" charset="-127"/>
                      </a:endParaRPr>
                    </a:p>
                  </a:txBody>
                  <a:tcPr marL="53821" marR="53821" marT="26911" marB="26911" anchor="ctr"/>
                </a:tc>
                <a:extLst>
                  <a:ext uri="{0D108BD9-81ED-4DB2-BD59-A6C34878D82A}">
                    <a16:rowId xmlns:a16="http://schemas.microsoft.com/office/drawing/2014/main" val="201145942"/>
                  </a:ext>
                </a:extLst>
              </a:tr>
              <a:tr h="199189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배달의민족 도현" panose="020B0600000101010101" pitchFamily="50" charset="-127"/>
                          <a:ea typeface="배달의민족 도현" panose="020B0600000101010101" pitchFamily="50" charset="-127"/>
                        </a:rPr>
                        <a:t>a</a:t>
                      </a:r>
                    </a:p>
                  </a:txBody>
                  <a:tcPr marL="53821" marR="53821" marT="26911" marB="269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배달의민족 도현" panose="020B0600000101010101" pitchFamily="50" charset="-127"/>
                          <a:ea typeface="배달의민족 도현" panose="020B0600000101010101" pitchFamily="50" charset="-127"/>
                        </a:rPr>
                        <a:t>append, </a:t>
                      </a:r>
                      <a:r>
                        <a:rPr lang="ko-KR" altLang="en-US" sz="1000" dirty="0">
                          <a:latin typeface="배달의민족 도현" panose="020B0600000101010101" pitchFamily="50" charset="-127"/>
                          <a:ea typeface="배달의민족 도현" panose="020B0600000101010101" pitchFamily="50" charset="-127"/>
                        </a:rPr>
                        <a:t>추가 모드</a:t>
                      </a:r>
                      <a:endParaRPr lang="en-US" sz="1000" dirty="0">
                        <a:latin typeface="배달의민족 도현" panose="020B0600000101010101" pitchFamily="50" charset="-127"/>
                        <a:ea typeface="배달의민족 도현" panose="020B0600000101010101" pitchFamily="50" charset="-127"/>
                      </a:endParaRPr>
                    </a:p>
                  </a:txBody>
                  <a:tcPr marL="53821" marR="53821" marT="26911" marB="26911" anchor="ctr"/>
                </a:tc>
                <a:extLst>
                  <a:ext uri="{0D108BD9-81ED-4DB2-BD59-A6C34878D82A}">
                    <a16:rowId xmlns:a16="http://schemas.microsoft.com/office/drawing/2014/main" val="3285356239"/>
                  </a:ext>
                </a:extLst>
              </a:tr>
              <a:tr h="199189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배달의민족 도현" panose="020B0600000101010101" pitchFamily="50" charset="-127"/>
                          <a:ea typeface="배달의민족 도현" panose="020B0600000101010101" pitchFamily="50" charset="-127"/>
                        </a:rPr>
                        <a:t>b</a:t>
                      </a:r>
                    </a:p>
                  </a:txBody>
                  <a:tcPr marL="53821" marR="53821" marT="26911" marB="269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배달의민족 도현" panose="020B0600000101010101" pitchFamily="50" charset="-127"/>
                          <a:ea typeface="배달의민족 도현" panose="020B0600000101010101" pitchFamily="50" charset="-127"/>
                        </a:rPr>
                        <a:t>binary</a:t>
                      </a:r>
                    </a:p>
                    <a:p>
                      <a:pPr algn="ctr"/>
                      <a:r>
                        <a:rPr lang="ko-KR" altLang="en-US" sz="1000" dirty="0">
                          <a:latin typeface="배달의민족 도현" panose="020B0600000101010101" pitchFamily="50" charset="-127"/>
                          <a:ea typeface="배달의민족 도현" panose="020B0600000101010101" pitchFamily="50" charset="-127"/>
                        </a:rPr>
                        <a:t>안 붙이면 </a:t>
                      </a:r>
                      <a:r>
                        <a:rPr lang="en-US" altLang="ko-KR" sz="1000" dirty="0">
                          <a:latin typeface="배달의민족 도현" panose="020B0600000101010101" pitchFamily="50" charset="-127"/>
                          <a:ea typeface="배달의민족 도현" panose="020B0600000101010101" pitchFamily="50" charset="-127"/>
                        </a:rPr>
                        <a:t>str type / </a:t>
                      </a:r>
                      <a:r>
                        <a:rPr lang="ko-KR" altLang="en-US" sz="1000" dirty="0">
                          <a:latin typeface="배달의민족 도현" panose="020B0600000101010101" pitchFamily="50" charset="-127"/>
                          <a:ea typeface="배달의민족 도현" panose="020B0600000101010101" pitchFamily="50" charset="-127"/>
                        </a:rPr>
                        <a:t>붙이면 </a:t>
                      </a:r>
                      <a:r>
                        <a:rPr lang="en-US" altLang="ko-KR" sz="1000" dirty="0">
                          <a:latin typeface="배달의민족 도현" panose="020B0600000101010101" pitchFamily="50" charset="-127"/>
                          <a:ea typeface="배달의민족 도현" panose="020B0600000101010101" pitchFamily="50" charset="-127"/>
                        </a:rPr>
                        <a:t>bytes type</a:t>
                      </a:r>
                      <a:endParaRPr lang="en-US" sz="1000" dirty="0">
                        <a:latin typeface="배달의민족 도현" panose="020B0600000101010101" pitchFamily="50" charset="-127"/>
                        <a:ea typeface="배달의민족 도현" panose="020B0600000101010101" pitchFamily="50" charset="-127"/>
                      </a:endParaRPr>
                    </a:p>
                  </a:txBody>
                  <a:tcPr marL="53821" marR="53821" marT="26911" marB="26911" anchor="ctr"/>
                </a:tc>
                <a:extLst>
                  <a:ext uri="{0D108BD9-81ED-4DB2-BD59-A6C34878D82A}">
                    <a16:rowId xmlns:a16="http://schemas.microsoft.com/office/drawing/2014/main" val="2134871132"/>
                  </a:ext>
                </a:extLst>
              </a:tr>
            </a:tbl>
          </a:graphicData>
        </a:graphic>
      </p:graphicFrame>
      <p:grpSp>
        <p:nvGrpSpPr>
          <p:cNvPr id="20" name="그룹 19">
            <a:extLst>
              <a:ext uri="{FF2B5EF4-FFF2-40B4-BE49-F238E27FC236}">
                <a16:creationId xmlns:a16="http://schemas.microsoft.com/office/drawing/2014/main" id="{514DFF0E-4F4B-4A2C-BA68-AFEB3F92FB57}"/>
              </a:ext>
            </a:extLst>
          </p:cNvPr>
          <p:cNvGrpSpPr/>
          <p:nvPr/>
        </p:nvGrpSpPr>
        <p:grpSpPr>
          <a:xfrm>
            <a:off x="5254166" y="2625816"/>
            <a:ext cx="6907247" cy="1076475"/>
            <a:chOff x="5254166" y="2625816"/>
            <a:chExt cx="6907247" cy="1076475"/>
          </a:xfrm>
        </p:grpSpPr>
        <p:pic>
          <p:nvPicPr>
            <p:cNvPr id="5" name="그림 4">
              <a:extLst>
                <a:ext uri="{FF2B5EF4-FFF2-40B4-BE49-F238E27FC236}">
                  <a16:creationId xmlns:a16="http://schemas.microsoft.com/office/drawing/2014/main" id="{109FC620-11CC-4579-A738-D84ECA0D953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54166" y="2625816"/>
              <a:ext cx="5039428" cy="1076475"/>
            </a:xfrm>
            <a:prstGeom prst="rect">
              <a:avLst/>
            </a:prstGeom>
          </p:spPr>
        </p:pic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3E20F27F-5DF3-4A57-BF1B-1FE1B6EF5058}"/>
                </a:ext>
              </a:extLst>
            </p:cNvPr>
            <p:cNvSpPr/>
            <p:nvPr/>
          </p:nvSpPr>
          <p:spPr>
            <a:xfrm>
              <a:off x="5254166" y="2625816"/>
              <a:ext cx="4458005" cy="46943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E015398-FF9B-4441-99F2-5DA81526E3F1}"/>
                </a:ext>
              </a:extLst>
            </p:cNvPr>
            <p:cNvSpPr txBox="1"/>
            <p:nvPr/>
          </p:nvSpPr>
          <p:spPr>
            <a:xfrm>
              <a:off x="10293594" y="2706646"/>
              <a:ext cx="17588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배달의민족 도현" panose="020B0600000101010101" pitchFamily="50" charset="-127"/>
                  <a:ea typeface="배달의민족 도현" panose="020B0600000101010101" pitchFamily="50" charset="-127"/>
                </a:rPr>
                <a:t>‘r’ </a:t>
              </a:r>
              <a:r>
                <a:rPr lang="ko-KR" altLang="en-US" sz="1400" dirty="0">
                  <a:latin typeface="배달의민족 도현" panose="020B0600000101010101" pitchFamily="50" charset="-127"/>
                  <a:ea typeface="배달의민족 도현" panose="020B0600000101010101" pitchFamily="50" charset="-127"/>
                </a:rPr>
                <a:t>모드로 읽을 경우</a:t>
              </a:r>
              <a:endParaRPr lang="en-US" sz="1400" dirty="0">
                <a:latin typeface="배달의민족 도현" panose="020B0600000101010101" pitchFamily="50" charset="-127"/>
                <a:ea typeface="배달의민족 도현" panose="020B0600000101010101" pitchFamily="50" charset="-127"/>
              </a:endParaRPr>
            </a:p>
          </p:txBody>
        </p:sp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81A91F97-08DE-4234-A4F4-6C636301A199}"/>
                </a:ext>
              </a:extLst>
            </p:cNvPr>
            <p:cNvSpPr/>
            <p:nvPr/>
          </p:nvSpPr>
          <p:spPr>
            <a:xfrm>
              <a:off x="5254166" y="3232852"/>
              <a:ext cx="5039428" cy="469439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932CB1A-680E-4D7C-B0B5-598D74D6DCEB}"/>
                </a:ext>
              </a:extLst>
            </p:cNvPr>
            <p:cNvSpPr txBox="1"/>
            <p:nvPr/>
          </p:nvSpPr>
          <p:spPr>
            <a:xfrm>
              <a:off x="10293594" y="3313682"/>
              <a:ext cx="186781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배달의민족 도현" panose="020B0600000101010101" pitchFamily="50" charset="-127"/>
                  <a:ea typeface="배달의민족 도현" panose="020B0600000101010101" pitchFamily="50" charset="-127"/>
                </a:rPr>
                <a:t>‘</a:t>
              </a:r>
              <a:r>
                <a:rPr lang="en-US" sz="1400" dirty="0" err="1">
                  <a:latin typeface="배달의민족 도현" panose="020B0600000101010101" pitchFamily="50" charset="-127"/>
                  <a:ea typeface="배달의민족 도현" panose="020B0600000101010101" pitchFamily="50" charset="-127"/>
                </a:rPr>
                <a:t>rb</a:t>
              </a:r>
              <a:r>
                <a:rPr lang="en-US" sz="1400" dirty="0">
                  <a:latin typeface="배달의민족 도현" panose="020B0600000101010101" pitchFamily="50" charset="-127"/>
                  <a:ea typeface="배달의민족 도현" panose="020B0600000101010101" pitchFamily="50" charset="-127"/>
                </a:rPr>
                <a:t>’ </a:t>
              </a:r>
              <a:r>
                <a:rPr lang="ko-KR" altLang="en-US" sz="1400" dirty="0">
                  <a:latin typeface="배달의민족 도현" panose="020B0600000101010101" pitchFamily="50" charset="-127"/>
                  <a:ea typeface="배달의민족 도현" panose="020B0600000101010101" pitchFamily="50" charset="-127"/>
                </a:rPr>
                <a:t>모드로 읽을 경우</a:t>
              </a:r>
              <a:endParaRPr lang="en-US" sz="1400" dirty="0">
                <a:latin typeface="배달의민족 도현" panose="020B0600000101010101" pitchFamily="50" charset="-127"/>
                <a:ea typeface="배달의민족 도현" panose="020B0600000101010101" pitchFamily="50" charset="-127"/>
              </a:endParaRPr>
            </a:p>
          </p:txBody>
        </p:sp>
      </p:grp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B73E0B60-C68E-4AF3-A577-6F0F7F0359A0}"/>
              </a:ext>
            </a:extLst>
          </p:cNvPr>
          <p:cNvGrpSpPr/>
          <p:nvPr/>
        </p:nvGrpSpPr>
        <p:grpSpPr>
          <a:xfrm>
            <a:off x="4276082" y="5418574"/>
            <a:ext cx="4523115" cy="1322352"/>
            <a:chOff x="4276082" y="5418574"/>
            <a:chExt cx="4523115" cy="1322352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C13DB40-801D-4C17-80BC-13E163BC85D6}"/>
                </a:ext>
              </a:extLst>
            </p:cNvPr>
            <p:cNvSpPr txBox="1"/>
            <p:nvPr/>
          </p:nvSpPr>
          <p:spPr>
            <a:xfrm>
              <a:off x="7647920" y="5508657"/>
              <a:ext cx="104547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>
                  <a:latin typeface="배달의민족 도현" panose="020B0600000101010101" pitchFamily="50" charset="-127"/>
                  <a:ea typeface="배달의민족 도현" panose="020B0600000101010101" pitchFamily="50" charset="-127"/>
                </a:rPr>
                <a:t>readline</a:t>
              </a:r>
              <a:r>
                <a:rPr lang="en-US" sz="1400" dirty="0">
                  <a:latin typeface="배달의민족 도현" panose="020B0600000101010101" pitchFamily="50" charset="-127"/>
                  <a:ea typeface="배달의민족 도현" panose="020B0600000101010101" pitchFamily="50" charset="-127"/>
                </a:rPr>
                <a:t>()</a:t>
              </a:r>
            </a:p>
          </p:txBody>
        </p:sp>
        <p:pic>
          <p:nvPicPr>
            <p:cNvPr id="15" name="그림 14">
              <a:extLst>
                <a:ext uri="{FF2B5EF4-FFF2-40B4-BE49-F238E27FC236}">
                  <a16:creationId xmlns:a16="http://schemas.microsoft.com/office/drawing/2014/main" id="{67885D2C-0013-4E4D-B5D0-49065E8ED4E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76083" y="5418574"/>
              <a:ext cx="3371838" cy="1290725"/>
            </a:xfrm>
            <a:prstGeom prst="rect">
              <a:avLst/>
            </a:prstGeom>
          </p:spPr>
        </p:pic>
        <p:sp>
          <p:nvSpPr>
            <p:cNvPr id="12" name="직사각형 11">
              <a:extLst>
                <a:ext uri="{FF2B5EF4-FFF2-40B4-BE49-F238E27FC236}">
                  <a16:creationId xmlns:a16="http://schemas.microsoft.com/office/drawing/2014/main" id="{2FDDB3FA-730A-4322-9357-55511C526DE6}"/>
                </a:ext>
              </a:extLst>
            </p:cNvPr>
            <p:cNvSpPr/>
            <p:nvPr/>
          </p:nvSpPr>
          <p:spPr>
            <a:xfrm>
              <a:off x="4276082" y="5542136"/>
              <a:ext cx="3371839" cy="2413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id="{C3341D2E-3844-46B6-BD97-998F33AE07E7}"/>
                </a:ext>
              </a:extLst>
            </p:cNvPr>
            <p:cNvSpPr/>
            <p:nvPr/>
          </p:nvSpPr>
          <p:spPr>
            <a:xfrm>
              <a:off x="4276083" y="6000584"/>
              <a:ext cx="3371838" cy="241300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직사각형 15">
              <a:extLst>
                <a:ext uri="{FF2B5EF4-FFF2-40B4-BE49-F238E27FC236}">
                  <a16:creationId xmlns:a16="http://schemas.microsoft.com/office/drawing/2014/main" id="{04534ECE-1611-4225-A842-A78F846E4748}"/>
                </a:ext>
              </a:extLst>
            </p:cNvPr>
            <p:cNvSpPr/>
            <p:nvPr/>
          </p:nvSpPr>
          <p:spPr>
            <a:xfrm>
              <a:off x="4276082" y="6459031"/>
              <a:ext cx="3371838" cy="250267"/>
            </a:xfrm>
            <a:prstGeom prst="rect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19BAF33-30D5-4B5D-AD49-17747331D2C4}"/>
                </a:ext>
              </a:extLst>
            </p:cNvPr>
            <p:cNvSpPr txBox="1"/>
            <p:nvPr/>
          </p:nvSpPr>
          <p:spPr>
            <a:xfrm>
              <a:off x="7647920" y="5970903"/>
              <a:ext cx="115127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>
                  <a:latin typeface="배달의민족 도현" panose="020B0600000101010101" pitchFamily="50" charset="-127"/>
                  <a:ea typeface="배달의민족 도현" panose="020B0600000101010101" pitchFamily="50" charset="-127"/>
                </a:rPr>
                <a:t>readlines</a:t>
              </a:r>
              <a:r>
                <a:rPr lang="en-US" sz="1400" dirty="0">
                  <a:latin typeface="배달의민족 도현" panose="020B0600000101010101" pitchFamily="50" charset="-127"/>
                  <a:ea typeface="배달의민족 도현" panose="020B0600000101010101" pitchFamily="50" charset="-127"/>
                </a:rPr>
                <a:t>()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C8400A1-B164-4F81-958A-CA75A5C4AFF1}"/>
                </a:ext>
              </a:extLst>
            </p:cNvPr>
            <p:cNvSpPr txBox="1"/>
            <p:nvPr/>
          </p:nvSpPr>
          <p:spPr>
            <a:xfrm>
              <a:off x="7647919" y="6433149"/>
              <a:ext cx="78098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배달의민족 도현" panose="020B0600000101010101" pitchFamily="50" charset="-127"/>
                  <a:ea typeface="배달의민족 도현" panose="020B0600000101010101" pitchFamily="50" charset="-127"/>
                </a:rPr>
                <a:t>read ()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73550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TM04033929[[fn=Slate]]</Template>
  <TotalTime>430</TotalTime>
  <Words>109</Words>
  <Application>Microsoft Office PowerPoint</Application>
  <PresentationFormat>와이드스크린</PresentationFormat>
  <Paragraphs>45</Paragraphs>
  <Slides>5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HeadingPairs>
  <TitlesOfParts>
    <vt:vector size="13" baseType="lpstr">
      <vt:lpstr>나눔손글씨 펜</vt:lpstr>
      <vt:lpstr>배달의민족 도현</vt:lpstr>
      <vt:lpstr>배달의민족 주아</vt:lpstr>
      <vt:lpstr>Calibri</vt:lpstr>
      <vt:lpstr>Calisto MT</vt:lpstr>
      <vt:lpstr>Wingdings</vt:lpstr>
      <vt:lpstr>Wingdings 2</vt:lpstr>
      <vt:lpstr>Slate</vt:lpstr>
      <vt:lpstr>4장. 프로그램의 입력과 출력은 어떻게 해야 할까?</vt:lpstr>
      <vt:lpstr>함수</vt:lpstr>
      <vt:lpstr>사용자 입·출력</vt:lpstr>
      <vt:lpstr>파일 입·출력</vt:lpstr>
      <vt:lpstr>파일 입·출력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#1. Programming, Python?!</dc:title>
  <dc:creator>taro co</dc:creator>
  <cp:lastModifiedBy>taro co</cp:lastModifiedBy>
  <cp:revision>35</cp:revision>
  <dcterms:created xsi:type="dcterms:W3CDTF">2019-01-06T14:57:35Z</dcterms:created>
  <dcterms:modified xsi:type="dcterms:W3CDTF">2019-02-14T02:21:14Z</dcterms:modified>
</cp:coreProperties>
</file>