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72" r:id="rId4"/>
    <p:sldId id="273" r:id="rId5"/>
    <p:sldId id="275" r:id="rId6"/>
    <p:sldId id="276" r:id="rId7"/>
    <p:sldId id="274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87B05EA-C803-4A45-AA48-B410233F2866}">
          <p14:sldIdLst>
            <p14:sldId id="258"/>
            <p14:sldId id="266"/>
            <p14:sldId id="272"/>
            <p14:sldId id="273"/>
            <p14:sldId id="275"/>
            <p14:sldId id="276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43C4FD-D5A3-4492-9B2A-B198688A8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2816011-C3CA-4CDC-8CCE-DD2B2802F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6EA4F3-DA20-4CAF-AE15-97053C37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8FD7-7EBE-470F-A09C-407EBC94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8846D2-CD24-42CC-9381-BB68D4F9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89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0B4AB3-D4E5-4ADA-A509-367B8AA9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AE0F01-CC29-49B6-96FF-FB5853389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56D43E-BD08-41BB-A03A-918F16CE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A67740-362D-4535-A475-A9EFD849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CBF079-C2E2-4A4F-85A9-6AAD123A0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1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FD19C8-6459-42E1-9D6A-188EF8B6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77087F-89EE-4BD4-8881-8E8C8A70C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C1DEB2-203B-4EB1-BF23-C1EBEAA5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19323B-B359-42B6-8BF2-BEB4235D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BFEEF7-0EA8-41B3-BE8D-1EBE9746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96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FC7D2-8416-4FCE-955A-DDDF55367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E16ED2-0D9E-4B03-843B-FC7034C2B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3A3197-8285-4778-9B42-BE889408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932248-77B5-45DF-A8E8-23F75267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43D129-AF6A-4FC0-9366-9D24DCD6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8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FC09BA-4146-45DE-94F4-431330929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6D0F3D-6667-477E-BA11-3AC20F96A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75DCD1-EA5F-43E4-A514-58E50ACC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006421-458C-4E95-AA63-69DEFA1F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D409A4-DBEA-4E5C-AC3B-B012AA33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50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9E61D-84BE-4805-B1A6-DA79CB5B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D76AB2-6CF8-4597-A4BB-D2AB8BDBE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FD37ACB-E26C-413C-8F72-D2ACC230F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4D905B-71B3-43A7-A207-8B06F195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D78382-AF8F-4691-8189-5D989CB5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E71A150-CEB1-4DD0-9DEA-4AF005A0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136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3AD651-486D-46D9-BBAE-2CA0CD1DE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AB5BCB-EA2D-4FD4-B3C9-767CBBD36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DDEFA4-B78C-4E66-8467-67033020D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3584D01-E223-4437-B09F-77DB8DD0C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69F420-0C75-4249-A2A6-D6B8242BD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ED8A74-64C1-4E2F-9D47-B7DF17A8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E06754-78D4-4377-A866-E5DE571E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659A4FF-B523-44F2-82DF-0C34B654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31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AE72D-6B8B-4763-9B35-D8892B8F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3BD93E5-7682-4CE6-BE4F-6E6AA00E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B46222-1E02-4818-A5F1-FB19BF94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54A3ABD-1EEB-4077-A0CA-C7A2A04C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75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4854B31-D254-4D19-B3B6-E0A0F840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11EA3A4-D790-49ED-9D5E-2E679961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42AE454-4583-456C-8036-8BA52EE4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73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73FA05-CBA6-4460-ADE9-DD47AF44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07BE6E-F2A1-4F4A-8C81-BBDD5C2DA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0CFCEC7-A125-44FB-AC47-A1B246223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0445B7-7448-4B38-8A71-3C8C29B6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37CDE8-C0B9-411D-86AB-84C0AF00E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9870CC2-3330-46CC-A2DE-E832FE47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86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CFF82A-1457-4DB8-98CC-1B5934E7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450A9F0-08CB-4B54-B616-370EF7C13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A5DB81-D8B4-450C-B6A0-0BC2FE0A3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BEA5CC-C8C8-40DB-A071-960EF7A7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63144E-9E8A-45B4-9151-ACF7B9C0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408BB7E-55F9-4324-9E20-2C6E7D1B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09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695A7DF-3423-4A8B-A95B-37B188D2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BBE781-0B92-49CD-A90E-0D1986C9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F6A195-E0AA-46B9-B61D-71B9EFE46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C8236E-3AB4-4235-82AD-00FD01C07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630554-0493-40A2-AF0D-414CCD4D4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23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7539" y="2624023"/>
            <a:ext cx="3736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7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장</a:t>
            </a: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. 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정규 </a:t>
            </a:r>
            <a:r>
              <a:rPr lang="ko-KR" altLang="en-US" sz="4000" dirty="0" err="1">
                <a:solidFill>
                  <a:srgbClr val="1F4E79"/>
                </a:solidFill>
                <a:latin typeface="Impact" panose="020B0806030902050204" pitchFamily="34" charset="0"/>
              </a:rPr>
              <a:t>표현식</a:t>
            </a:r>
            <a:endParaRPr lang="ko-KR" altLang="en-US" sz="4000" dirty="0">
              <a:solidFill>
                <a:srgbClr val="1F4E79"/>
              </a:solidFill>
              <a:latin typeface="Impact" panose="020B0806030902050204" pitchFamily="34" charset="0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46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7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장 </a:t>
            </a:r>
            <a:r>
              <a:rPr lang="ko-KR" altLang="en-US" sz="4000" dirty="0" err="1">
                <a:solidFill>
                  <a:srgbClr val="1F4E79"/>
                </a:solidFill>
                <a:latin typeface="Impact" panose="020B0806030902050204" pitchFamily="34" charset="0"/>
              </a:rPr>
              <a:t>정규표현식</a:t>
            </a:r>
            <a:endParaRPr lang="ko-KR" altLang="en-US" sz="4000" dirty="0">
              <a:solidFill>
                <a:srgbClr val="1F4E79"/>
              </a:solidFill>
              <a:latin typeface="Impact" panose="020B0806030902050204" pitchFamily="34" charset="0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303225" y="3942768"/>
            <a:ext cx="11305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문자 클래스 </a:t>
            </a:r>
            <a:r>
              <a:rPr lang="en-US" altLang="ko-KR" dirty="0"/>
              <a:t>[ ]</a:t>
            </a:r>
          </a:p>
          <a:p>
            <a:endParaRPr lang="en-US" altLang="ko-KR" dirty="0"/>
          </a:p>
          <a:p>
            <a:r>
              <a:rPr lang="ko-KR" altLang="en-US" dirty="0"/>
              <a:t>문자 클래스를 만드는 메타 문자인 </a:t>
            </a:r>
            <a:r>
              <a:rPr lang="en-US" altLang="ko-KR" dirty="0"/>
              <a:t>[</a:t>
            </a:r>
            <a:r>
              <a:rPr lang="ko-KR" altLang="en-US" dirty="0"/>
              <a:t>와 </a:t>
            </a:r>
            <a:r>
              <a:rPr lang="en-US" altLang="ko-KR" dirty="0"/>
              <a:t>] </a:t>
            </a:r>
            <a:r>
              <a:rPr lang="ko-KR" altLang="en-US" dirty="0"/>
              <a:t>사이에는 어떤 문자도 들어갈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559382" y="3215180"/>
            <a:ext cx="43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 ^ $ * + ? { } [ ] \ | ( ) </a:t>
            </a:r>
            <a:r>
              <a:rPr lang="ko-KR" altLang="en-US" dirty="0"/>
              <a:t>등이 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A42A0E-D1F0-494D-86E7-0F9D53B8D272}"/>
              </a:ext>
            </a:extLst>
          </p:cNvPr>
          <p:cNvSpPr txBox="1"/>
          <p:nvPr/>
        </p:nvSpPr>
        <p:spPr>
          <a:xfrm>
            <a:off x="303223" y="2509914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메타 문자</a:t>
            </a:r>
            <a:endParaRPr lang="en-US" altLang="ko-KR" dirty="0"/>
          </a:p>
          <a:p>
            <a:r>
              <a:rPr lang="ko-KR" altLang="en-US" dirty="0"/>
              <a:t>원래 그 문자가 가진 뜻이 아닌 특별한 용도로 사용되는 문자를 말한다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287130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정규 표현식이란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ko-KR" altLang="en-US" dirty="0"/>
              <a:t>복잡한 문자열을 처리할 때 사용하는 기법</a:t>
            </a:r>
            <a:endParaRPr lang="en-US" altLang="ko-KR" dirty="0"/>
          </a:p>
          <a:p>
            <a:r>
              <a:rPr lang="ko-KR" altLang="en-US" dirty="0"/>
              <a:t>정규 표현식을 사용하면 훨씬 간편하고 직관적인 코드를 만들 수 있다</a:t>
            </a:r>
            <a:r>
              <a:rPr lang="en-US" altLang="ko-KR" dirty="0"/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3" y="4964536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en-US" altLang="ko-KR" dirty="0" err="1"/>
              <a:t>abc</a:t>
            </a:r>
            <a:r>
              <a:rPr lang="en-US" altLang="ko-KR" dirty="0"/>
              <a:t>]</a:t>
            </a:r>
          </a:p>
          <a:p>
            <a:r>
              <a:rPr lang="en-US" altLang="ko-KR" dirty="0"/>
              <a:t>“a” → "a"</a:t>
            </a:r>
            <a:r>
              <a:rPr lang="ko-KR" altLang="en-US" dirty="0"/>
              <a:t>가 있으므로 매치</a:t>
            </a:r>
            <a:endParaRPr lang="en-US" altLang="ko-KR" dirty="0"/>
          </a:p>
          <a:p>
            <a:r>
              <a:rPr lang="en-US" altLang="ko-KR" dirty="0"/>
              <a:t>“before” → "b"</a:t>
            </a:r>
            <a:r>
              <a:rPr lang="ko-KR" altLang="en-US" dirty="0"/>
              <a:t>가 있으므로 매치</a:t>
            </a:r>
            <a:endParaRPr lang="en-US" altLang="ko-KR" dirty="0"/>
          </a:p>
          <a:p>
            <a:r>
              <a:rPr lang="en-US" altLang="ko-KR" dirty="0"/>
              <a:t>“dude” → a, b, c </a:t>
            </a:r>
            <a:r>
              <a:rPr lang="ko-KR" altLang="en-US" dirty="0"/>
              <a:t>중 어느 하나도 포함하고 있지 않으므로 매치되지 않음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192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7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장 </a:t>
            </a:r>
            <a:r>
              <a:rPr lang="ko-KR" altLang="en-US" sz="4000" dirty="0" err="1">
                <a:solidFill>
                  <a:srgbClr val="1F4E79"/>
                </a:solidFill>
                <a:latin typeface="Impact" panose="020B0806030902050204" pitchFamily="34" charset="0"/>
              </a:rPr>
              <a:t>정규표현식</a:t>
            </a:r>
            <a:endParaRPr lang="ko-KR" altLang="en-US" sz="4000" dirty="0">
              <a:solidFill>
                <a:srgbClr val="1F4E79"/>
              </a:solidFill>
              <a:latin typeface="Impact" panose="020B0806030902050204" pitchFamily="34" charset="0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303225" y="3942768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반복 </a:t>
            </a:r>
            <a:r>
              <a:rPr lang="en-US" altLang="ko-KR" dirty="0"/>
              <a:t>(*)</a:t>
            </a:r>
          </a:p>
          <a:p>
            <a:r>
              <a:rPr lang="en-US" altLang="ko-KR" dirty="0"/>
              <a:t>* </a:t>
            </a:r>
            <a:r>
              <a:rPr lang="ko-KR" altLang="en-US" dirty="0"/>
              <a:t>바로</a:t>
            </a:r>
            <a:r>
              <a:rPr lang="en-US" altLang="ko-KR" dirty="0"/>
              <a:t> </a:t>
            </a:r>
            <a:r>
              <a:rPr lang="ko-KR" altLang="en-US" dirty="0"/>
              <a:t>앞에 있는 문자를 최소 </a:t>
            </a:r>
            <a:r>
              <a:rPr lang="en-US" altLang="ko-KR" dirty="0"/>
              <a:t>0</a:t>
            </a:r>
            <a:r>
              <a:rPr lang="ko-KR" altLang="en-US" dirty="0"/>
              <a:t>부터 최대 </a:t>
            </a:r>
            <a:r>
              <a:rPr lang="ko-KR" altLang="en-US" dirty="0" err="1"/>
              <a:t>무한개</a:t>
            </a:r>
            <a:r>
              <a:rPr lang="ko-KR" altLang="en-US" dirty="0"/>
              <a:t> </a:t>
            </a:r>
            <a:r>
              <a:rPr lang="en-US" altLang="ko-KR" dirty="0"/>
              <a:t>(2</a:t>
            </a:r>
            <a:r>
              <a:rPr lang="ko-KR" altLang="en-US" dirty="0" err="1"/>
              <a:t>억개</a:t>
            </a:r>
            <a:r>
              <a:rPr lang="en-US" altLang="ko-KR" dirty="0"/>
              <a:t>)</a:t>
            </a:r>
            <a:r>
              <a:rPr lang="ko-KR" altLang="en-US" dirty="0"/>
              <a:t> 까지 반복 가능</a:t>
            </a:r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303221" y="2684585"/>
            <a:ext cx="7222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"</a:t>
            </a:r>
            <a:r>
              <a:rPr lang="en-US" altLang="ko-KR" dirty="0" err="1"/>
              <a:t>aab</a:t>
            </a:r>
            <a:r>
              <a:rPr lang="en-US" altLang="ko-KR" dirty="0"/>
              <a:t>“→ "a"</a:t>
            </a:r>
            <a:r>
              <a:rPr lang="ko-KR" altLang="en-US" dirty="0"/>
              <a:t>가 모든 문자를 의미</a:t>
            </a:r>
            <a:endParaRPr lang="en-US" altLang="ko-KR" dirty="0"/>
          </a:p>
          <a:p>
            <a:r>
              <a:rPr lang="en-US" altLang="ko-KR" dirty="0"/>
              <a:t>"a0b“→ "0"</a:t>
            </a:r>
            <a:r>
              <a:rPr lang="ko-KR" altLang="en-US" dirty="0"/>
              <a:t>가 모든 문자를 의미</a:t>
            </a:r>
            <a:endParaRPr lang="en-US" altLang="ko-KR" dirty="0"/>
          </a:p>
          <a:p>
            <a:r>
              <a:rPr lang="en-US" altLang="ko-KR" dirty="0"/>
              <a:t>"</a:t>
            </a:r>
            <a:r>
              <a:rPr lang="en-US" altLang="ko-KR" dirty="0" err="1"/>
              <a:t>abc</a:t>
            </a:r>
            <a:r>
              <a:rPr lang="en-US" altLang="ko-KR" dirty="0"/>
              <a:t>“→ "a"</a:t>
            </a:r>
            <a:r>
              <a:rPr lang="ko-KR" altLang="en-US" dirty="0"/>
              <a:t>문자와 </a:t>
            </a:r>
            <a:r>
              <a:rPr lang="en-US" altLang="ko-KR" dirty="0"/>
              <a:t>"b"</a:t>
            </a:r>
            <a:r>
              <a:rPr lang="ko-KR" altLang="en-US" dirty="0"/>
              <a:t>문자 사이에 어떤 문자라도 </a:t>
            </a:r>
            <a:r>
              <a:rPr lang="ko-KR" altLang="en-US" dirty="0" err="1"/>
              <a:t>하나는있지</a:t>
            </a:r>
            <a:r>
              <a:rPr lang="en-US" altLang="ko-KR" dirty="0"/>
              <a:t> </a:t>
            </a:r>
            <a:r>
              <a:rPr lang="ko-KR" altLang="en-US" dirty="0"/>
              <a:t>않음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A42A0E-D1F0-494D-86E7-0F9D53B8D272}"/>
              </a:ext>
            </a:extLst>
          </p:cNvPr>
          <p:cNvSpPr txBox="1"/>
          <p:nvPr/>
        </p:nvSpPr>
        <p:spPr>
          <a:xfrm>
            <a:off x="303222" y="2226566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/>
              <a:t>a.b</a:t>
            </a:r>
            <a:r>
              <a:rPr lang="en-US" altLang="ko-KR" dirty="0"/>
              <a:t> → a+</a:t>
            </a:r>
            <a:r>
              <a:rPr lang="ko-KR" altLang="en-US" dirty="0"/>
              <a:t>모든 문자</a:t>
            </a:r>
            <a:r>
              <a:rPr lang="en-US" altLang="ko-KR" dirty="0"/>
              <a:t>+ 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287130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Dot(.)</a:t>
            </a:r>
          </a:p>
          <a:p>
            <a:r>
              <a:rPr lang="ko-KR" altLang="en-US" dirty="0"/>
              <a:t>정규 </a:t>
            </a:r>
            <a:r>
              <a:rPr lang="ko-KR" altLang="en-US" dirty="0" err="1"/>
              <a:t>표현식의</a:t>
            </a:r>
            <a:r>
              <a:rPr lang="ko-KR" altLang="en-US" dirty="0"/>
              <a:t> </a:t>
            </a:r>
            <a:r>
              <a:rPr lang="en-US" altLang="ko-KR" dirty="0"/>
              <a:t>Dot(.) </a:t>
            </a:r>
            <a:r>
              <a:rPr lang="ko-KR" altLang="en-US" dirty="0"/>
              <a:t>메타 문자는 </a:t>
            </a:r>
            <a:r>
              <a:rPr lang="ko-KR" altLang="en-US" dirty="0" err="1"/>
              <a:t>줄바꿈</a:t>
            </a:r>
            <a:r>
              <a:rPr lang="ko-KR" altLang="en-US" dirty="0"/>
              <a:t> 문자인  </a:t>
            </a:r>
            <a:r>
              <a:rPr lang="en-US" altLang="ko-KR" dirty="0"/>
              <a:t>n</a:t>
            </a:r>
            <a:r>
              <a:rPr lang="ko-KR" altLang="en-US" dirty="0"/>
              <a:t>를 제외한 모든 문자와 매치됨을 의미한다</a:t>
            </a:r>
            <a:r>
              <a:rPr lang="en-US" altLang="ko-KR" dirty="0"/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1" y="4671459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en-US" altLang="ko-KR" dirty="0" err="1"/>
              <a:t>ca</a:t>
            </a:r>
            <a:r>
              <a:rPr lang="en-US" altLang="ko-KR" dirty="0"/>
              <a:t>*t]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</a:t>
            </a:r>
            <a:r>
              <a:rPr lang="en-US" altLang="ko-KR" dirty="0"/>
              <a:t>*t” → “</a:t>
            </a:r>
            <a:r>
              <a:rPr lang="en-US" altLang="ko-KR" dirty="0" err="1"/>
              <a:t>ct</a:t>
            </a:r>
            <a:r>
              <a:rPr lang="en-US" altLang="ko-KR" dirty="0"/>
              <a:t>"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</a:t>
            </a:r>
            <a:r>
              <a:rPr lang="en-US" altLang="ko-KR" dirty="0"/>
              <a:t>*t” → “cat“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</a:t>
            </a:r>
            <a:r>
              <a:rPr lang="en-US" altLang="ko-KR" dirty="0"/>
              <a:t>*t” → “</a:t>
            </a:r>
            <a:r>
              <a:rPr lang="en-US" altLang="ko-KR" dirty="0" err="1"/>
              <a:t>caaaaat</a:t>
            </a:r>
            <a:r>
              <a:rPr lang="en-US" altLang="ko-KR" dirty="0"/>
              <a:t>”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5413130" y="1569735"/>
            <a:ext cx="87923" cy="323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28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7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장 </a:t>
            </a:r>
            <a:r>
              <a:rPr lang="ko-KR" altLang="en-US" sz="4000" dirty="0" err="1">
                <a:solidFill>
                  <a:srgbClr val="1F4E79"/>
                </a:solidFill>
                <a:latin typeface="Impact" panose="020B0806030902050204" pitchFamily="34" charset="0"/>
              </a:rPr>
              <a:t>정규표현식</a:t>
            </a:r>
            <a:endParaRPr lang="ko-KR" altLang="en-US" sz="4000" dirty="0">
              <a:solidFill>
                <a:srgbClr val="1F4E79"/>
              </a:solidFill>
              <a:latin typeface="Impact" panose="020B0806030902050204" pitchFamily="34" charset="0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303219" y="3738235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반복 </a:t>
            </a:r>
            <a:r>
              <a:rPr lang="en-US" altLang="ko-KR" b="1" dirty="0"/>
              <a:t>({</a:t>
            </a:r>
            <a:r>
              <a:rPr lang="en-US" altLang="ko-KR" b="1" dirty="0" err="1"/>
              <a:t>m,n</a:t>
            </a:r>
            <a:r>
              <a:rPr lang="en-US" altLang="ko-KR" b="1" dirty="0"/>
              <a:t>})</a:t>
            </a:r>
          </a:p>
          <a:p>
            <a:r>
              <a:rPr lang="ko-KR" altLang="en-US" dirty="0"/>
              <a:t>반복 횟수가 </a:t>
            </a:r>
            <a:r>
              <a:rPr lang="en-US" altLang="ko-KR" dirty="0"/>
              <a:t>m</a:t>
            </a:r>
            <a:r>
              <a:rPr lang="ko-KR" altLang="en-US" dirty="0"/>
              <a:t>부터 </a:t>
            </a:r>
            <a:r>
              <a:rPr lang="en-US" altLang="ko-KR" dirty="0"/>
              <a:t>n</a:t>
            </a:r>
            <a:r>
              <a:rPr lang="ko-KR" altLang="en-US" dirty="0"/>
              <a:t>까지</a:t>
            </a:r>
            <a:endParaRPr lang="en-US" altLang="ko-K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303222" y="2684585"/>
            <a:ext cx="4512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“</a:t>
            </a:r>
            <a:r>
              <a:rPr lang="en-US" altLang="ko-KR" dirty="0" err="1"/>
              <a:t>ct</a:t>
            </a:r>
            <a:r>
              <a:rPr lang="en-US" altLang="ko-KR" dirty="0"/>
              <a:t>“→ "a"</a:t>
            </a:r>
            <a:r>
              <a:rPr lang="ko-KR" altLang="en-US" dirty="0"/>
              <a:t>가 </a:t>
            </a:r>
            <a:r>
              <a:rPr lang="en-US" altLang="ko-KR" dirty="0"/>
              <a:t>0</a:t>
            </a:r>
            <a:r>
              <a:rPr lang="ko-KR" altLang="en-US" dirty="0"/>
              <a:t>번 반복되어 옳지</a:t>
            </a:r>
            <a:r>
              <a:rPr lang="en-US" altLang="ko-KR" dirty="0"/>
              <a:t> </a:t>
            </a:r>
            <a:r>
              <a:rPr lang="ko-KR" altLang="en-US" dirty="0"/>
              <a:t>않다</a:t>
            </a:r>
            <a:endParaRPr lang="en-US" altLang="ko-KR" dirty="0"/>
          </a:p>
          <a:p>
            <a:r>
              <a:rPr lang="en-US" altLang="ko-KR" dirty="0"/>
              <a:t>“cat“→ "a"</a:t>
            </a:r>
            <a:r>
              <a:rPr lang="ko-KR" altLang="en-US" dirty="0"/>
              <a:t>가 </a:t>
            </a:r>
            <a:r>
              <a:rPr lang="en-US" altLang="ko-KR" dirty="0"/>
              <a:t>1</a:t>
            </a:r>
            <a:r>
              <a:rPr lang="ko-KR" altLang="en-US" dirty="0"/>
              <a:t>번 이상 반복되어  옳다</a:t>
            </a:r>
            <a:endParaRPr lang="en-US" altLang="ko-KR" dirty="0"/>
          </a:p>
          <a:p>
            <a:r>
              <a:rPr lang="en-US" altLang="ko-KR" dirty="0"/>
              <a:t>“</a:t>
            </a:r>
            <a:r>
              <a:rPr lang="en-US" altLang="ko-KR" dirty="0" err="1"/>
              <a:t>caaaaaat</a:t>
            </a:r>
            <a:r>
              <a:rPr lang="en-US" altLang="ko-KR" dirty="0"/>
              <a:t>“→"a"</a:t>
            </a:r>
            <a:r>
              <a:rPr lang="ko-KR" altLang="en-US" dirty="0"/>
              <a:t>가 </a:t>
            </a:r>
            <a:r>
              <a:rPr lang="en-US" altLang="ko-KR" dirty="0"/>
              <a:t>1</a:t>
            </a:r>
            <a:r>
              <a:rPr lang="ko-KR" altLang="en-US" dirty="0"/>
              <a:t>번 이상 반복되어 옳다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A42A0E-D1F0-494D-86E7-0F9D53B8D272}"/>
              </a:ext>
            </a:extLst>
          </p:cNvPr>
          <p:cNvSpPr txBox="1"/>
          <p:nvPr/>
        </p:nvSpPr>
        <p:spPr>
          <a:xfrm>
            <a:off x="303222" y="2226566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“</a:t>
            </a:r>
            <a:r>
              <a:rPr lang="en-US" altLang="ko-KR" dirty="0" err="1"/>
              <a:t>Ca+t</a:t>
            </a:r>
            <a:r>
              <a:rPr lang="en-US" altLang="ko-KR" dirty="0"/>
              <a:t>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287130"/>
            <a:ext cx="4352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반복 </a:t>
            </a:r>
            <a:r>
              <a:rPr lang="en-US" altLang="ko-KR" b="1" dirty="0"/>
              <a:t>(+)</a:t>
            </a:r>
          </a:p>
          <a:p>
            <a:r>
              <a:rPr lang="en-US" altLang="ko-KR" dirty="0"/>
              <a:t>+</a:t>
            </a:r>
            <a:r>
              <a:rPr lang="ko-KR" altLang="en-US" dirty="0"/>
              <a:t>는 최소 </a:t>
            </a:r>
            <a:r>
              <a:rPr lang="en-US" altLang="ko-KR" dirty="0"/>
              <a:t>1</a:t>
            </a:r>
            <a:r>
              <a:rPr lang="ko-KR" altLang="en-US" dirty="0"/>
              <a:t>번 이상 반복 될 때 사용한다 </a:t>
            </a:r>
            <a:r>
              <a:rPr lang="en-US" altLang="ko-KR" dirty="0"/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13" y="4327112"/>
            <a:ext cx="3572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/>
              <a:t>ca</a:t>
            </a:r>
            <a:r>
              <a:rPr lang="en-US" altLang="ko-KR" dirty="0"/>
              <a:t>{2}t</a:t>
            </a:r>
          </a:p>
          <a:p>
            <a:r>
              <a:rPr lang="en-US" altLang="ko-KR" dirty="0"/>
              <a:t>“cat” → "a"</a:t>
            </a:r>
            <a:r>
              <a:rPr lang="ko-KR" altLang="en-US" dirty="0"/>
              <a:t>가 </a:t>
            </a:r>
            <a:r>
              <a:rPr lang="en-US" altLang="ko-KR" dirty="0"/>
              <a:t>1</a:t>
            </a:r>
            <a:r>
              <a:rPr lang="ko-KR" altLang="en-US" dirty="0"/>
              <a:t>번만 반복되어 </a:t>
            </a:r>
            <a:r>
              <a:rPr lang="en-US" altLang="ko-KR" dirty="0"/>
              <a:t>X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caat</a:t>
            </a:r>
            <a:r>
              <a:rPr lang="en-US" altLang="ko-KR" dirty="0"/>
              <a:t>” → "a"</a:t>
            </a:r>
            <a:r>
              <a:rPr lang="ko-KR" altLang="en-US" dirty="0"/>
              <a:t>가 </a:t>
            </a:r>
            <a:r>
              <a:rPr lang="en-US" altLang="ko-KR" dirty="0"/>
              <a:t>2</a:t>
            </a:r>
            <a:r>
              <a:rPr lang="ko-KR" altLang="en-US" dirty="0"/>
              <a:t>번 반복되어 </a:t>
            </a:r>
            <a:r>
              <a:rPr lang="en-US" altLang="ko-KR" dirty="0"/>
              <a:t>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5262DD-0E3D-41CF-8BA3-BA78193E08DB}"/>
              </a:ext>
            </a:extLst>
          </p:cNvPr>
          <p:cNvSpPr txBox="1"/>
          <p:nvPr/>
        </p:nvSpPr>
        <p:spPr>
          <a:xfrm>
            <a:off x="303213" y="5297260"/>
            <a:ext cx="3832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/>
              <a:t>ca</a:t>
            </a:r>
            <a:r>
              <a:rPr lang="en-US" altLang="ko-KR" dirty="0"/>
              <a:t>{2,5}t → a</a:t>
            </a:r>
            <a:r>
              <a:rPr lang="ko-KR" altLang="en-US" dirty="0"/>
              <a:t>를</a:t>
            </a:r>
            <a:r>
              <a:rPr lang="en-US" altLang="ko-KR" dirty="0"/>
              <a:t> 2~5</a:t>
            </a:r>
            <a:r>
              <a:rPr lang="ko-KR" altLang="en-US" dirty="0"/>
              <a:t>회 반복</a:t>
            </a:r>
            <a:endParaRPr lang="en-US" altLang="ko-KR" dirty="0"/>
          </a:p>
          <a:p>
            <a:r>
              <a:rPr lang="en-US" altLang="ko-KR" dirty="0"/>
              <a:t>“cat” → "a"</a:t>
            </a:r>
            <a:r>
              <a:rPr lang="ko-KR" altLang="en-US" dirty="0"/>
              <a:t>가 </a:t>
            </a:r>
            <a:r>
              <a:rPr lang="en-US" altLang="ko-KR" dirty="0"/>
              <a:t>1</a:t>
            </a:r>
            <a:r>
              <a:rPr lang="ko-KR" altLang="en-US" dirty="0"/>
              <a:t>번만 반복되어 </a:t>
            </a:r>
            <a:r>
              <a:rPr lang="en-US" altLang="ko-KR" dirty="0"/>
              <a:t>X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caat</a:t>
            </a:r>
            <a:r>
              <a:rPr lang="en-US" altLang="ko-KR" dirty="0"/>
              <a:t>” → "a"</a:t>
            </a:r>
            <a:r>
              <a:rPr lang="ko-KR" altLang="en-US" dirty="0"/>
              <a:t>가 </a:t>
            </a:r>
            <a:r>
              <a:rPr lang="en-US" altLang="ko-KR" dirty="0"/>
              <a:t>2</a:t>
            </a:r>
            <a:r>
              <a:rPr lang="ko-KR" altLang="en-US" dirty="0"/>
              <a:t>번 반복되어 </a:t>
            </a:r>
            <a:r>
              <a:rPr lang="en-US" altLang="ko-KR" dirty="0"/>
              <a:t>O</a:t>
            </a:r>
          </a:p>
          <a:p>
            <a:r>
              <a:rPr lang="en-US" altLang="ko-KR" dirty="0"/>
              <a:t>“</a:t>
            </a:r>
            <a:r>
              <a:rPr lang="en-US" altLang="ko-KR" dirty="0" err="1"/>
              <a:t>caaaaat</a:t>
            </a:r>
            <a:r>
              <a:rPr lang="en-US" altLang="ko-KR" dirty="0"/>
              <a:t>” → "a"</a:t>
            </a:r>
            <a:r>
              <a:rPr lang="ko-KR" altLang="en-US" dirty="0"/>
              <a:t>가 </a:t>
            </a:r>
            <a:r>
              <a:rPr lang="en-US" altLang="ko-KR" dirty="0"/>
              <a:t>5</a:t>
            </a:r>
            <a:r>
              <a:rPr lang="ko-KR" altLang="en-US" dirty="0"/>
              <a:t>번 반복되어 </a:t>
            </a:r>
            <a:r>
              <a:rPr lang="en-US" altLang="ko-KR" dirty="0"/>
              <a:t>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A54465-07E8-4647-954E-9444D6A64DB2}"/>
              </a:ext>
            </a:extLst>
          </p:cNvPr>
          <p:cNvSpPr txBox="1"/>
          <p:nvPr/>
        </p:nvSpPr>
        <p:spPr>
          <a:xfrm>
            <a:off x="6509859" y="1142959"/>
            <a:ext cx="2508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“?”</a:t>
            </a:r>
          </a:p>
          <a:p>
            <a:r>
              <a:rPr lang="en-US" altLang="ko-KR" dirty="0"/>
              <a:t>{0, 1}</a:t>
            </a:r>
            <a:r>
              <a:rPr lang="ko-KR" altLang="en-US" dirty="0"/>
              <a:t>을 의미한다</a:t>
            </a:r>
            <a:r>
              <a:rPr lang="en-US" altLang="ko-KR" dirty="0"/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030756-3EA7-47C3-BBFF-85D333CCD623}"/>
              </a:ext>
            </a:extLst>
          </p:cNvPr>
          <p:cNvSpPr txBox="1"/>
          <p:nvPr/>
        </p:nvSpPr>
        <p:spPr>
          <a:xfrm>
            <a:off x="6509859" y="1941953"/>
            <a:ext cx="2508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“</a:t>
            </a:r>
            <a:r>
              <a:rPr lang="en-US" altLang="ko-KR" dirty="0" err="1"/>
              <a:t>ab?c</a:t>
            </a:r>
            <a:r>
              <a:rPr lang="en-US" altLang="ko-KR" dirty="0"/>
              <a:t>” → </a:t>
            </a:r>
            <a:r>
              <a:rPr lang="en-US" altLang="ko-KR" dirty="0" err="1"/>
              <a:t>abc</a:t>
            </a:r>
            <a:r>
              <a:rPr lang="en-US" altLang="ko-KR" dirty="0"/>
              <a:t>, ac</a:t>
            </a:r>
          </a:p>
        </p:txBody>
      </p:sp>
    </p:spTree>
    <p:extLst>
      <p:ext uri="{BB962C8B-B14F-4D97-AF65-F5344CB8AC3E}">
        <p14:creationId xmlns:p14="http://schemas.microsoft.com/office/powerpoint/2010/main" val="85085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751A68A-A4F5-45C8-A1D0-786FE997F90F}"/>
              </a:ext>
            </a:extLst>
          </p:cNvPr>
          <p:cNvSpPr/>
          <p:nvPr/>
        </p:nvSpPr>
        <p:spPr>
          <a:xfrm>
            <a:off x="2516697" y="2883815"/>
            <a:ext cx="906011" cy="2117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7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장 </a:t>
            </a:r>
            <a:r>
              <a:rPr kumimoji="0" lang="ko-KR" alt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정규표현식</a:t>
            </a:r>
            <a:endParaRPr kumimoji="0" lang="ko-KR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Impact" panose="020B080603090205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303223" y="2803356"/>
            <a:ext cx="98810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/>
              <a:t>match : </a:t>
            </a:r>
            <a:r>
              <a:rPr lang="ko-KR" altLang="en-US" dirty="0"/>
              <a:t>문자열의 </a:t>
            </a:r>
            <a:r>
              <a:rPr lang="ko-KR" altLang="en-US" dirty="0">
                <a:highlight>
                  <a:srgbClr val="FFFF00"/>
                </a:highlight>
              </a:rPr>
              <a:t>처음부터</a:t>
            </a:r>
            <a:r>
              <a:rPr lang="ko-KR" altLang="en-US" dirty="0"/>
              <a:t> 정규식과 매치되는지 조사</a:t>
            </a:r>
            <a:endParaRPr lang="en-US" altLang="ko-KR" dirty="0"/>
          </a:p>
          <a:p>
            <a:pPr marL="342900" indent="-342900">
              <a:buAutoNum type="arabicPeriod"/>
            </a:pPr>
            <a:endParaRPr lang="ko-KR" altLang="en-US" dirty="0"/>
          </a:p>
          <a:p>
            <a:r>
              <a:rPr lang="en-US" altLang="ko-KR" dirty="0"/>
              <a:t>2. search : </a:t>
            </a:r>
            <a:r>
              <a:rPr lang="ko-KR" altLang="en-US" dirty="0">
                <a:highlight>
                  <a:srgbClr val="FFFF00"/>
                </a:highlight>
              </a:rPr>
              <a:t>문자열 전체를 </a:t>
            </a:r>
            <a:r>
              <a:rPr lang="ko-KR" altLang="en-US" dirty="0"/>
              <a:t>검색하여 정규식과 매치되는지 조사</a:t>
            </a:r>
            <a:endParaRPr lang="en-US" altLang="ko-KR" dirty="0"/>
          </a:p>
          <a:p>
            <a:endParaRPr lang="ko-KR" altLang="en-US" dirty="0"/>
          </a:p>
          <a:p>
            <a:r>
              <a:rPr lang="en-US" altLang="ko-KR" dirty="0"/>
              <a:t>3. </a:t>
            </a:r>
            <a:r>
              <a:rPr lang="en-US" altLang="ko-KR" dirty="0" err="1"/>
              <a:t>findall</a:t>
            </a:r>
            <a:r>
              <a:rPr lang="en-US" altLang="ko-KR" dirty="0"/>
              <a:t> : </a:t>
            </a:r>
            <a:r>
              <a:rPr lang="ko-KR" altLang="en-US" dirty="0"/>
              <a:t>정규식과 매치되는 모든 문자열을 리스트로 리턴</a:t>
            </a:r>
            <a:endParaRPr lang="en-US" altLang="ko-KR" dirty="0"/>
          </a:p>
          <a:p>
            <a:endParaRPr lang="ko-KR" altLang="en-US" dirty="0"/>
          </a:p>
          <a:p>
            <a:r>
              <a:rPr lang="en-US" altLang="ko-KR" dirty="0"/>
              <a:t>4. </a:t>
            </a:r>
            <a:r>
              <a:rPr lang="en-US" altLang="ko-KR" dirty="0" err="1"/>
              <a:t>finditer</a:t>
            </a:r>
            <a:r>
              <a:rPr lang="en-US" altLang="ko-KR" dirty="0"/>
              <a:t> : </a:t>
            </a:r>
            <a:r>
              <a:rPr lang="ko-KR" altLang="en-US" dirty="0"/>
              <a:t>정규식과 매치되는 모든 문자열을 반복 가능한 객체로 </a:t>
            </a:r>
            <a:r>
              <a:rPr lang="ko-KR" altLang="en-US" dirty="0" err="1"/>
              <a:t>리던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287130"/>
            <a:ext cx="11305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모듈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파이썬에서는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정규 표현식을 지원하기 위해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re(regular expression)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모듈을 제공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기본 사용법은 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&gt;&gt;&gt;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import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re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&gt;&gt;&gt;p=</a:t>
            </a:r>
            <a:r>
              <a:rPr lang="en-US" altLang="ko-KR" dirty="0" err="1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re.compile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(‘ab*’)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3" y="4964536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Match 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객체의 메서드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Group(),start(),end(),span()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8E88F8D-647B-434F-BFE7-1B301B9698F8}"/>
              </a:ext>
            </a:extLst>
          </p:cNvPr>
          <p:cNvSpPr/>
          <p:nvPr/>
        </p:nvSpPr>
        <p:spPr>
          <a:xfrm>
            <a:off x="5893861" y="3244334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</a:rPr>
              <a:t>→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594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751A68A-A4F5-45C8-A1D0-786FE997F90F}"/>
              </a:ext>
            </a:extLst>
          </p:cNvPr>
          <p:cNvSpPr/>
          <p:nvPr/>
        </p:nvSpPr>
        <p:spPr>
          <a:xfrm>
            <a:off x="2516697" y="2883815"/>
            <a:ext cx="906011" cy="2117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7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장 </a:t>
            </a:r>
            <a:r>
              <a:rPr kumimoji="0" lang="ko-KR" alt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정규표현식</a:t>
            </a:r>
            <a:endParaRPr kumimoji="0" lang="ko-KR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Impact" panose="020B080603090205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303223" y="2803356"/>
            <a:ext cx="9881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(3)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강력한 정규 표현식의 세계로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   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R="0" lvl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o-KR" altLang="en-US" dirty="0" err="1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매타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문자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lvl="0"/>
            <a:r>
              <a:rPr lang="en-US" altLang="ko-KR" b="1" dirty="0"/>
              <a:t>|,</a:t>
            </a:r>
            <a:r>
              <a:rPr lang="ko-KR" altLang="en-US" b="1" dirty="0"/>
              <a:t> </a:t>
            </a:r>
            <a:r>
              <a:rPr lang="en-US" altLang="ko-KR" b="1" dirty="0"/>
              <a:t>^,</a:t>
            </a:r>
            <a:r>
              <a:rPr lang="ko-KR" altLang="en-US" b="1" dirty="0"/>
              <a:t> </a:t>
            </a:r>
            <a:r>
              <a:rPr lang="en-US" altLang="ko-KR" b="1" dirty="0"/>
              <a:t>$, \A, \Z, \b, \B </a:t>
            </a:r>
            <a:r>
              <a:rPr lang="ko-KR" altLang="en-US" dirty="0"/>
              <a:t>이 있다</a:t>
            </a:r>
            <a:r>
              <a:rPr lang="en-US" altLang="ko-KR" dirty="0"/>
              <a:t>. </a:t>
            </a:r>
            <a:r>
              <a:rPr lang="ko-KR" altLang="en-US" dirty="0"/>
              <a:t>앞의 메타문자와 달리 문자열을 소모 시키지 않는다</a:t>
            </a:r>
            <a:r>
              <a:rPr lang="en-US" altLang="ko-KR" dirty="0"/>
              <a:t>.</a:t>
            </a:r>
            <a:endParaRPr kumimoji="0" lang="en-US" altLang="ko-KR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2" y="1102603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컴파일 옵션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정규식을 컴파일 할 때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DOTALL,S IGNORECASE,I MULTILINE,M VERBOSE,X 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 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같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은 옵션을 사용할 수 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1" y="4175453"/>
            <a:ext cx="11305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err="1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그룹핑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어떤 문자열을 계속해서 반복되는지 조사하는 정규식을 만들 때 사용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Group(0), group(1), group(n)…..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85E601-74F4-41AD-88D0-5DA2B846C213}"/>
              </a:ext>
            </a:extLst>
          </p:cNvPr>
          <p:cNvSpPr txBox="1"/>
          <p:nvPr/>
        </p:nvSpPr>
        <p:spPr>
          <a:xfrm>
            <a:off x="303222" y="1879992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백슬래시 문제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err="1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정규식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엔진에서 사용할 때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＼를 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4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번 써야 하지만 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r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문자를 삽입하면 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2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개를 쓴 것과 똑같다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C855BC-FBAE-4D39-AEAD-B82772003D88}"/>
              </a:ext>
            </a:extLst>
          </p:cNvPr>
          <p:cNvSpPr txBox="1"/>
          <p:nvPr/>
        </p:nvSpPr>
        <p:spPr>
          <a:xfrm>
            <a:off x="303220" y="5227260"/>
            <a:ext cx="11305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전방탐색</a:t>
            </a:r>
            <a:endParaRPr lang="en-US" altLang="ko-KR" dirty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긍정형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(?=…)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과 부정형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(?!...)</a:t>
            </a:r>
            <a:r>
              <a:rPr lang="ko-KR" altLang="en-US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으로 나뉘어 있다</a:t>
            </a: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62896A1-BA8F-4DDE-8DF5-792C10227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696" tIns="0" rIns="1269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Menlo"/>
                <a:cs typeface="Consolas" panose="020B0609020204030204" pitchFamily="49" charset="0"/>
              </a:rPr>
              <a:t>(?=...)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81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4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447" y="318352"/>
            <a:ext cx="3552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7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장 </a:t>
            </a:r>
            <a:r>
              <a:rPr kumimoji="0" lang="ko-KR" alt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정규표현식</a:t>
            </a:r>
            <a:endParaRPr kumimoji="0" lang="ko-KR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Impact" panose="020B080603090205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7"/>
            <a:ext cx="11867106" cy="1727920"/>
            <a:chOff x="162447" y="2577829"/>
            <a:chExt cx="11867106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62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303228" y="1118673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문자열 바꾸기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Sub</a:t>
            </a: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매서드를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이용하면 정규식과 매치되는 부분을 다른 문자로 쉽게 바꿀 수 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.</a:t>
            </a:r>
          </a:p>
          <a:p>
            <a:pPr lvl="0"/>
            <a:r>
              <a:rPr lang="en-US" altLang="ko-KR" dirty="0"/>
              <a:t>&gt;&gt;&gt; </a:t>
            </a:r>
            <a:r>
              <a:rPr lang="en-US" altLang="ko-KR" dirty="0" err="1"/>
              <a:t>p.sub</a:t>
            </a:r>
            <a:r>
              <a:rPr lang="en-US" altLang="ko-KR" dirty="0"/>
              <a:t>('</a:t>
            </a:r>
            <a:r>
              <a:rPr lang="en-US" altLang="ko-KR" dirty="0" err="1"/>
              <a:t>colour</a:t>
            </a:r>
            <a:r>
              <a:rPr lang="en-US" altLang="ko-KR" dirty="0"/>
              <a:t>', 'blue socks and red shoes', </a:t>
            </a:r>
            <a:r>
              <a:rPr lang="en-US" altLang="ko-KR" dirty="0">
                <a:highlight>
                  <a:srgbClr val="FFFF00"/>
                </a:highlight>
              </a:rPr>
              <a:t>count=1</a:t>
            </a:r>
            <a:r>
              <a:rPr lang="en-US" altLang="ko-KR" dirty="0"/>
              <a:t>)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7" y="2634534"/>
            <a:ext cx="11305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Greedy vs Non-Greedy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lvl="0"/>
            <a:r>
              <a:rPr lang="ko-KR" altLang="ko-KR" dirty="0"/>
              <a:t>메타문자는 매우 탐욕스러워서 매치할 수 있는 최대한의 문자열</a:t>
            </a:r>
            <a:r>
              <a:rPr lang="ko-KR" altLang="en-US" dirty="0"/>
              <a:t>을</a:t>
            </a:r>
            <a:r>
              <a:rPr lang="en-US" altLang="ko-KR" dirty="0"/>
              <a:t> </a:t>
            </a:r>
            <a:r>
              <a:rPr lang="ko-KR" altLang="en-US" dirty="0"/>
              <a:t>모두 </a:t>
            </a:r>
            <a:r>
              <a:rPr lang="ko-KR" altLang="en-US" dirty="0" err="1"/>
              <a:t>소모시킴</a:t>
            </a:r>
            <a:endParaRPr lang="en-US" altLang="ko-KR" dirty="0"/>
          </a:p>
          <a:p>
            <a:pPr lvl="0"/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그래서 </a:t>
            </a:r>
            <a:r>
              <a:rPr lang="en-US" altLang="ko-KR" dirty="0">
                <a:solidFill>
                  <a:prstClr val="black"/>
                </a:solidFill>
              </a:rPr>
              <a:t>Non-Greedy </a:t>
            </a:r>
            <a:r>
              <a:rPr lang="ko-KR" altLang="en-US" dirty="0">
                <a:solidFill>
                  <a:prstClr val="black"/>
                </a:solidFill>
              </a:rPr>
              <a:t>문자인 </a:t>
            </a:r>
            <a:r>
              <a:rPr lang="en-US" altLang="ko-KR" dirty="0">
                <a:solidFill>
                  <a:prstClr val="black"/>
                </a:solidFill>
              </a:rPr>
              <a:t>?</a:t>
            </a:r>
            <a:r>
              <a:rPr lang="ko-KR" altLang="en-US" dirty="0">
                <a:solidFill>
                  <a:prstClr val="black"/>
                </a:solidFill>
              </a:rPr>
              <a:t>을 사용하면 </a:t>
            </a:r>
            <a:r>
              <a:rPr lang="en-US" altLang="ko-KR" dirty="0">
                <a:solidFill>
                  <a:prstClr val="black"/>
                </a:solidFill>
              </a:rPr>
              <a:t>*</a:t>
            </a:r>
            <a:r>
              <a:rPr lang="ko-KR" altLang="en-US" dirty="0">
                <a:solidFill>
                  <a:prstClr val="black"/>
                </a:solidFill>
              </a:rPr>
              <a:t>의 탐욕을 제한할 수 있다</a:t>
            </a:r>
            <a:r>
              <a:rPr lang="en-US" altLang="ko-KR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결국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?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는 가능한 한 가장 최소한의 반복을 수행하도록 도와주는 역할을 한다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330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678</Words>
  <Application>Microsoft Office PowerPoint</Application>
  <PresentationFormat>와이드스크린</PresentationFormat>
  <Paragraphs>90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 Unicode MS</vt:lpstr>
      <vt:lpstr>맑은 고딕</vt:lpstr>
      <vt:lpstr>Arial</vt:lpstr>
      <vt:lpstr>Impact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JH</dc:creator>
  <cp:lastModifiedBy>JH</cp:lastModifiedBy>
  <cp:revision>55</cp:revision>
  <dcterms:created xsi:type="dcterms:W3CDTF">2019-01-17T03:46:34Z</dcterms:created>
  <dcterms:modified xsi:type="dcterms:W3CDTF">2019-02-21T06:22:00Z</dcterms:modified>
</cp:coreProperties>
</file>