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6" r:id="rId3"/>
    <p:sldId id="272" r:id="rId4"/>
    <p:sldId id="273" r:id="rId5"/>
    <p:sldId id="275" r:id="rId6"/>
    <p:sldId id="276" r:id="rId7"/>
    <p:sldId id="274" r:id="rId8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기본 구역" id="{187B05EA-C803-4A45-AA48-B410233F2866}">
          <p14:sldIdLst>
            <p14:sldId id="258"/>
            <p14:sldId id="266"/>
            <p14:sldId id="272"/>
            <p14:sldId id="273"/>
            <p14:sldId id="275"/>
            <p14:sldId id="276"/>
            <p14:sldId id="27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F4E7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5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846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9143C4FD-D5A3-4492-9B2A-B198688A812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A2816011-C3CA-4CDC-8CCE-DD2B2802F3B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C26EA4F3-DA20-4CAF-AE15-97053C3741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CD3E3-6FAD-45D3-BA4E-BD2B4FFD4CF5}" type="datetimeFigureOut">
              <a:rPr lang="ko-KR" altLang="en-US" smtClean="0"/>
              <a:t>2019-02-21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02608FD7-7EBE-470F-A09C-407EBC94B9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5A8846D2-CD24-42CC-9381-BB68D4F924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0A099-2E8B-412D-912A-D515E99C4F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808918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70B4AB3-D4E5-4ADA-A509-367B8AA985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FCAE0F01-CC29-49B6-96FF-FB58533898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E556D43E-BD08-41BB-A03A-918F16CE3C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CD3E3-6FAD-45D3-BA4E-BD2B4FFD4CF5}" type="datetimeFigureOut">
              <a:rPr lang="ko-KR" altLang="en-US" smtClean="0"/>
              <a:t>2019-02-21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78A67740-362D-4535-A475-A9EFD8496C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9BCBF079-C2E2-4A4F-85A9-6AAD123A06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0A099-2E8B-412D-912A-D515E99C4F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206139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BFFD19C8-6459-42E1-9D6A-188EF8B6FF2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2177087F-89EE-4BD4-8881-8E8C8A70CD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BC1DEB2-203B-4EB1-BF23-C1EBEAA54D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CD3E3-6FAD-45D3-BA4E-BD2B4FFD4CF5}" type="datetimeFigureOut">
              <a:rPr lang="ko-KR" altLang="en-US" smtClean="0"/>
              <a:t>2019-02-21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D319323B-B359-42B6-8BF2-BEB4235D98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64BFEEF7-0EA8-41B3-BE8D-1EBE9746E3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0A099-2E8B-412D-912A-D515E99C4F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76969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59FC7D2-8416-4FCE-955A-DDDF55367A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18E16ED2-0D9E-4B03-843B-FC7034C2B5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DB3A3197-8285-4778-9B42-BE88940827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CD3E3-6FAD-45D3-BA4E-BD2B4FFD4CF5}" type="datetimeFigureOut">
              <a:rPr lang="ko-KR" altLang="en-US" smtClean="0"/>
              <a:t>2019-02-21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85932248-77B5-45DF-A8E8-23F752670F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C743D129-AF6A-4FC0-9366-9D24DCD627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0A099-2E8B-412D-912A-D515E99C4F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698522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8FC09BA-4146-45DE-94F4-4313309299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EE6D0F3D-6667-477E-BA11-3AC20F96AE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3475DCD1-EA5F-43E4-A514-58E50ACC1B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CD3E3-6FAD-45D3-BA4E-BD2B4FFD4CF5}" type="datetimeFigureOut">
              <a:rPr lang="ko-KR" altLang="en-US" smtClean="0"/>
              <a:t>2019-02-21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B9006421-458C-4E95-AA63-69DEFA1F16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89D409A4-DBEA-4E5C-AC3B-B012AA33BE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0A099-2E8B-412D-912A-D515E99C4F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835045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5F9E61D-84BE-4805-B1A6-DA79CB5BDC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5DD76AB2-6CF8-4597-A4BB-D2AB8BDBEA9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FFD37ACB-E26C-413C-8F72-D2ACC230FC6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734D905B-71B3-43A7-A207-8B06F195B5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CD3E3-6FAD-45D3-BA4E-BD2B4FFD4CF5}" type="datetimeFigureOut">
              <a:rPr lang="ko-KR" altLang="en-US" smtClean="0"/>
              <a:t>2019-02-21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FAD78382-AF8F-4691-8189-5D989CB57D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2E71A150-CEB1-4DD0-9DEA-4AF005A06B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0A099-2E8B-412D-912A-D515E99C4F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413647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23AD651-486D-46D9-BBAE-2CA0CD1DEC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8EAB5BCB-EA2D-4FD4-B3C9-767CBBD361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72DDEFA4-B78C-4E66-8467-67033020D8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43584D01-E223-4437-B09F-77DB8DD0C4A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3069F420-0C75-4249-A2A6-D6B8242BD59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9AED8A74-64C1-4E2F-9D47-B7DF17A8BB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CD3E3-6FAD-45D3-BA4E-BD2B4FFD4CF5}" type="datetimeFigureOut">
              <a:rPr lang="ko-KR" altLang="en-US" smtClean="0"/>
              <a:t>2019-02-21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C7E06754-78D4-4377-A866-E5DE571EFD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4659A4FF-B523-44F2-82DF-0C34B65499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0A099-2E8B-412D-912A-D515E99C4F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723158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3EAE72D-6B8B-4763-9B35-D8892B8FF5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F3BD93E5-7682-4CE6-BE4F-6E6AA00E6B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CD3E3-6FAD-45D3-BA4E-BD2B4FFD4CF5}" type="datetimeFigureOut">
              <a:rPr lang="ko-KR" altLang="en-US" smtClean="0"/>
              <a:t>2019-02-21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E8B46222-1E02-4818-A5F1-FB19BF9418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954A3ABD-1EEB-4077-A0CA-C7A2A04C83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0A099-2E8B-412D-912A-D515E99C4F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737582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64854B31-D254-4D19-B3B6-E0A0F840A0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CD3E3-6FAD-45D3-BA4E-BD2B4FFD4CF5}" type="datetimeFigureOut">
              <a:rPr lang="ko-KR" altLang="en-US" smtClean="0"/>
              <a:t>2019-02-21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311EA3A4-D790-49ED-9D5E-2E679961EA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42AE454-4583-456C-8036-8BA52EE4CC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0A099-2E8B-412D-912A-D515E99C4F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997302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9573FA05-CBA6-4460-ADE9-DD47AF4420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2607BE6E-F2A1-4F4A-8C81-BBDD5C2DAF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B0CFCEC7-A125-44FB-AC47-A1B246223F3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150445B7-7448-4B38-8A71-3C8C29B695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CD3E3-6FAD-45D3-BA4E-BD2B4FFD4CF5}" type="datetimeFigureOut">
              <a:rPr lang="ko-KR" altLang="en-US" smtClean="0"/>
              <a:t>2019-02-21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5237CDE8-C0B9-411D-86AB-84C0AF00E9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F9870CC2-3330-46CC-A2DE-E832FE471F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0A099-2E8B-412D-912A-D515E99C4F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488673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2CFF82A-1457-4DB8-98CC-1B5934E768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E450A9F0-08CB-4B54-B616-370EF7C1377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78A5DB81-D8B4-450C-B6A0-0BC2FE0A354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51BEA5CC-C8C8-40DB-A071-960EF7A789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CD3E3-6FAD-45D3-BA4E-BD2B4FFD4CF5}" type="datetimeFigureOut">
              <a:rPr lang="ko-KR" altLang="en-US" smtClean="0"/>
              <a:t>2019-02-21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1463144E-9E8A-45B4-9151-ACF7B9C0FC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2408BB7E-55F9-4324-9E20-2C6E7D1BF1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0A099-2E8B-412D-912A-D515E99C4F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270950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8695A7DF-3423-4A8B-A95B-37B188D26B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19BBE781-0B92-49CD-A90E-0D1986C957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1BF6A195-E0AA-46B9-B61D-71B9EFE464C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3CD3E3-6FAD-45D3-BA4E-BD2B4FFD4CF5}" type="datetimeFigureOut">
              <a:rPr lang="ko-KR" altLang="en-US" smtClean="0"/>
              <a:t>2019-02-21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7AC8236E-3AB4-4235-82AD-00FD01C078A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DE630554-0493-40A2-AF0D-414CCD4D4AF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0A099-2E8B-412D-912A-D515E99C4F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242377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F4E7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162449" y="163286"/>
            <a:ext cx="11867103" cy="6531429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227539" y="2624023"/>
            <a:ext cx="373692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4000" dirty="0">
                <a:solidFill>
                  <a:srgbClr val="1F4E79"/>
                </a:solidFill>
                <a:latin typeface="Impact" panose="020B0806030902050204" pitchFamily="34" charset="0"/>
              </a:rPr>
              <a:t>7</a:t>
            </a:r>
            <a:r>
              <a:rPr lang="ko-KR" altLang="en-US" sz="4000" dirty="0">
                <a:solidFill>
                  <a:srgbClr val="1F4E79"/>
                </a:solidFill>
                <a:latin typeface="Impact" panose="020B0806030902050204" pitchFamily="34" charset="0"/>
              </a:rPr>
              <a:t>장</a:t>
            </a:r>
            <a:r>
              <a:rPr lang="en-US" altLang="ko-KR" sz="4000" dirty="0">
                <a:solidFill>
                  <a:srgbClr val="1F4E79"/>
                </a:solidFill>
                <a:latin typeface="Impact" panose="020B0806030902050204" pitchFamily="34" charset="0"/>
              </a:rPr>
              <a:t>. </a:t>
            </a:r>
            <a:r>
              <a:rPr lang="ko-KR" altLang="en-US" sz="4000" dirty="0">
                <a:solidFill>
                  <a:srgbClr val="1F4E79"/>
                </a:solidFill>
                <a:latin typeface="Impact" panose="020B0806030902050204" pitchFamily="34" charset="0"/>
              </a:rPr>
              <a:t>정규 </a:t>
            </a:r>
            <a:r>
              <a:rPr lang="ko-KR" altLang="en-US" sz="4000" dirty="0" err="1">
                <a:solidFill>
                  <a:srgbClr val="1F4E79"/>
                </a:solidFill>
                <a:latin typeface="Impact" panose="020B0806030902050204" pitchFamily="34" charset="0"/>
              </a:rPr>
              <a:t>표현식</a:t>
            </a:r>
            <a:endParaRPr lang="ko-KR" altLang="en-US" sz="4000" dirty="0">
              <a:solidFill>
                <a:srgbClr val="1F4E79"/>
              </a:solidFill>
              <a:latin typeface="Impact" panose="020B0806030902050204" pitchFamily="34" charset="0"/>
            </a:endParaRPr>
          </a:p>
        </p:txBody>
      </p:sp>
      <p:sp>
        <p:nvSpPr>
          <p:cNvPr id="12" name="직각 삼각형 11"/>
          <p:cNvSpPr/>
          <p:nvPr/>
        </p:nvSpPr>
        <p:spPr>
          <a:xfrm flipH="1">
            <a:off x="162446" y="5428528"/>
            <a:ext cx="11867103" cy="1245888"/>
          </a:xfrm>
          <a:prstGeom prst="rtTriangle">
            <a:avLst/>
          </a:prstGeom>
          <a:solidFill>
            <a:srgbClr val="1F4E79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직각 삼각형 12"/>
          <p:cNvSpPr/>
          <p:nvPr/>
        </p:nvSpPr>
        <p:spPr>
          <a:xfrm flipH="1">
            <a:off x="6886936" y="4132162"/>
            <a:ext cx="5142611" cy="2542253"/>
          </a:xfrm>
          <a:prstGeom prst="rtTriangle">
            <a:avLst/>
          </a:prstGeom>
          <a:solidFill>
            <a:srgbClr val="1F4E79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16" name="그룹 15"/>
          <p:cNvGrpSpPr/>
          <p:nvPr/>
        </p:nvGrpSpPr>
        <p:grpSpPr>
          <a:xfrm rot="10800000">
            <a:off x="162447" y="163285"/>
            <a:ext cx="11867103" cy="1727920"/>
            <a:chOff x="162447" y="2577829"/>
            <a:chExt cx="11867103" cy="1727920"/>
          </a:xfrm>
        </p:grpSpPr>
        <p:sp>
          <p:nvSpPr>
            <p:cNvPr id="14" name="직각 삼각형 13"/>
            <p:cNvSpPr/>
            <p:nvPr/>
          </p:nvSpPr>
          <p:spPr>
            <a:xfrm flipH="1">
              <a:off x="162447" y="3326078"/>
              <a:ext cx="11867103" cy="979671"/>
            </a:xfrm>
            <a:prstGeom prst="rtTriangle">
              <a:avLst/>
            </a:prstGeom>
            <a:solidFill>
              <a:srgbClr val="1F4E79">
                <a:alpha val="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5" name="직각 삼각형 14"/>
            <p:cNvSpPr/>
            <p:nvPr/>
          </p:nvSpPr>
          <p:spPr>
            <a:xfrm flipH="1">
              <a:off x="6967958" y="2577829"/>
              <a:ext cx="5061591" cy="1727919"/>
            </a:xfrm>
            <a:prstGeom prst="rtTriangle">
              <a:avLst/>
            </a:prstGeom>
            <a:solidFill>
              <a:srgbClr val="1F4E79">
                <a:alpha val="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18" name="직각 삼각형 17"/>
          <p:cNvSpPr/>
          <p:nvPr/>
        </p:nvSpPr>
        <p:spPr>
          <a:xfrm rot="10800000" flipH="1" flipV="1">
            <a:off x="162447" y="5995686"/>
            <a:ext cx="11867103" cy="678728"/>
          </a:xfrm>
          <a:prstGeom prst="rtTriangle">
            <a:avLst/>
          </a:prstGeom>
          <a:solidFill>
            <a:srgbClr val="1F4E79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734699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F4E7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162444" y="163286"/>
            <a:ext cx="11867103" cy="6531429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62447" y="318352"/>
            <a:ext cx="355257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4000" dirty="0">
                <a:solidFill>
                  <a:srgbClr val="1F4E79"/>
                </a:solidFill>
                <a:latin typeface="Impact" panose="020B0806030902050204" pitchFamily="34" charset="0"/>
              </a:rPr>
              <a:t>7</a:t>
            </a:r>
            <a:r>
              <a:rPr lang="ko-KR" altLang="en-US" sz="4000" dirty="0">
                <a:solidFill>
                  <a:srgbClr val="1F4E79"/>
                </a:solidFill>
                <a:latin typeface="Impact" panose="020B0806030902050204" pitchFamily="34" charset="0"/>
              </a:rPr>
              <a:t>장 </a:t>
            </a:r>
            <a:r>
              <a:rPr lang="ko-KR" altLang="en-US" sz="4000" dirty="0" err="1">
                <a:solidFill>
                  <a:srgbClr val="1F4E79"/>
                </a:solidFill>
                <a:latin typeface="Impact" panose="020B0806030902050204" pitchFamily="34" charset="0"/>
              </a:rPr>
              <a:t>정규표현식</a:t>
            </a:r>
            <a:endParaRPr lang="ko-KR" altLang="en-US" sz="4000" dirty="0">
              <a:solidFill>
                <a:srgbClr val="1F4E79"/>
              </a:solidFill>
              <a:latin typeface="Impact" panose="020B0806030902050204" pitchFamily="34" charset="0"/>
            </a:endParaRPr>
          </a:p>
        </p:txBody>
      </p:sp>
      <p:sp>
        <p:nvSpPr>
          <p:cNvPr id="12" name="직각 삼각형 11"/>
          <p:cNvSpPr/>
          <p:nvPr/>
        </p:nvSpPr>
        <p:spPr>
          <a:xfrm flipH="1">
            <a:off x="162446" y="5428528"/>
            <a:ext cx="11867103" cy="1245888"/>
          </a:xfrm>
          <a:prstGeom prst="rtTriangle">
            <a:avLst/>
          </a:prstGeom>
          <a:solidFill>
            <a:srgbClr val="1F4E79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직각 삼각형 12"/>
          <p:cNvSpPr/>
          <p:nvPr/>
        </p:nvSpPr>
        <p:spPr>
          <a:xfrm flipH="1">
            <a:off x="6886936" y="4132162"/>
            <a:ext cx="5142611" cy="2542253"/>
          </a:xfrm>
          <a:prstGeom prst="rtTriangle">
            <a:avLst/>
          </a:prstGeom>
          <a:solidFill>
            <a:srgbClr val="1F4E79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16" name="그룹 15"/>
          <p:cNvGrpSpPr/>
          <p:nvPr/>
        </p:nvGrpSpPr>
        <p:grpSpPr>
          <a:xfrm rot="10800000">
            <a:off x="162447" y="163287"/>
            <a:ext cx="11867106" cy="1727920"/>
            <a:chOff x="162447" y="2577829"/>
            <a:chExt cx="11867106" cy="1727920"/>
          </a:xfrm>
        </p:grpSpPr>
        <p:sp>
          <p:nvSpPr>
            <p:cNvPr id="14" name="직각 삼각형 13"/>
            <p:cNvSpPr/>
            <p:nvPr/>
          </p:nvSpPr>
          <p:spPr>
            <a:xfrm flipH="1">
              <a:off x="162447" y="3326078"/>
              <a:ext cx="11867103" cy="979671"/>
            </a:xfrm>
            <a:prstGeom prst="rtTriangle">
              <a:avLst/>
            </a:prstGeom>
            <a:solidFill>
              <a:srgbClr val="1F4E79">
                <a:alpha val="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5" name="직각 삼각형 14"/>
            <p:cNvSpPr/>
            <p:nvPr/>
          </p:nvSpPr>
          <p:spPr>
            <a:xfrm flipH="1">
              <a:off x="6967962" y="2577829"/>
              <a:ext cx="5061591" cy="1727919"/>
            </a:xfrm>
            <a:prstGeom prst="rtTriangle">
              <a:avLst/>
            </a:prstGeom>
            <a:solidFill>
              <a:srgbClr val="1F4E79">
                <a:alpha val="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18" name="직각 삼각형 17"/>
          <p:cNvSpPr/>
          <p:nvPr/>
        </p:nvSpPr>
        <p:spPr>
          <a:xfrm rot="10800000" flipH="1" flipV="1">
            <a:off x="162447" y="5995686"/>
            <a:ext cx="11867103" cy="678728"/>
          </a:xfrm>
          <a:prstGeom prst="rtTriangle">
            <a:avLst/>
          </a:prstGeom>
          <a:solidFill>
            <a:srgbClr val="1F4E79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2B07FC3-8EEA-4773-B62B-E8858A5F9845}"/>
              </a:ext>
            </a:extLst>
          </p:cNvPr>
          <p:cNvSpPr txBox="1"/>
          <p:nvPr/>
        </p:nvSpPr>
        <p:spPr>
          <a:xfrm>
            <a:off x="303225" y="3942768"/>
            <a:ext cx="1130530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/>
              <a:t>문자 클래스 </a:t>
            </a:r>
            <a:r>
              <a:rPr lang="en-US" altLang="ko-KR" dirty="0"/>
              <a:t>[ ]</a:t>
            </a:r>
          </a:p>
          <a:p>
            <a:endParaRPr lang="en-US" altLang="ko-KR" dirty="0"/>
          </a:p>
          <a:p>
            <a:r>
              <a:rPr lang="ko-KR" altLang="en-US" dirty="0"/>
              <a:t>문자 클래스를 만드는 메타 문자인 </a:t>
            </a:r>
            <a:r>
              <a:rPr lang="en-US" altLang="ko-KR" dirty="0"/>
              <a:t>[</a:t>
            </a:r>
            <a:r>
              <a:rPr lang="ko-KR" altLang="en-US" dirty="0"/>
              <a:t>와 </a:t>
            </a:r>
            <a:r>
              <a:rPr lang="en-US" altLang="ko-KR" dirty="0"/>
              <a:t>] </a:t>
            </a:r>
            <a:r>
              <a:rPr lang="ko-KR" altLang="en-US" dirty="0"/>
              <a:t>사이에는 어떤 문자도 들어갈 수 있다</a:t>
            </a:r>
            <a:r>
              <a:rPr lang="en-US" altLang="ko-KR" dirty="0"/>
              <a:t>.</a:t>
            </a:r>
            <a:endParaRPr lang="ko-KR" alt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CD842C7-56B7-427C-A670-C2720BE597A6}"/>
              </a:ext>
            </a:extLst>
          </p:cNvPr>
          <p:cNvSpPr txBox="1"/>
          <p:nvPr/>
        </p:nvSpPr>
        <p:spPr>
          <a:xfrm>
            <a:off x="559382" y="3215180"/>
            <a:ext cx="43154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/>
              <a:t>. ^ $ * + ? { } [ ] \ | ( ) </a:t>
            </a:r>
            <a:r>
              <a:rPr lang="ko-KR" altLang="en-US" dirty="0"/>
              <a:t>등이 있다</a:t>
            </a:r>
            <a:r>
              <a:rPr lang="en-US" altLang="ko-KR" dirty="0"/>
              <a:t>. </a:t>
            </a:r>
            <a:endParaRPr lang="ko-KR" altLang="en-US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1A42A0E-D1F0-494D-86E7-0F9D53B8D272}"/>
              </a:ext>
            </a:extLst>
          </p:cNvPr>
          <p:cNvSpPr txBox="1"/>
          <p:nvPr/>
        </p:nvSpPr>
        <p:spPr>
          <a:xfrm>
            <a:off x="303223" y="2509914"/>
            <a:ext cx="113053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/>
              <a:t>메타 문자</a:t>
            </a:r>
            <a:endParaRPr lang="en-US" altLang="ko-KR" dirty="0"/>
          </a:p>
          <a:p>
            <a:r>
              <a:rPr lang="ko-KR" altLang="en-US" dirty="0"/>
              <a:t>원래 그 문자가 가진 뜻이 아닌 특별한 용도로 사용되는 문자를 말한다</a:t>
            </a:r>
            <a:r>
              <a:rPr lang="en-US" altLang="ko-KR" dirty="0"/>
              <a:t>. </a:t>
            </a:r>
            <a:endParaRPr lang="ko-KR" altLang="en-US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56172B3A-95A3-4518-ACDB-2E23F90F3BFB}"/>
              </a:ext>
            </a:extLst>
          </p:cNvPr>
          <p:cNvSpPr txBox="1"/>
          <p:nvPr/>
        </p:nvSpPr>
        <p:spPr>
          <a:xfrm>
            <a:off x="303225" y="1287130"/>
            <a:ext cx="1130530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/>
              <a:t>정규 표현식이란</a:t>
            </a:r>
            <a:r>
              <a:rPr lang="en-US" altLang="ko-KR" dirty="0"/>
              <a:t>?</a:t>
            </a:r>
          </a:p>
          <a:p>
            <a:endParaRPr lang="en-US" altLang="ko-KR" dirty="0"/>
          </a:p>
          <a:p>
            <a:r>
              <a:rPr lang="ko-KR" altLang="en-US" dirty="0"/>
              <a:t>복잡한 문자열을 처리할 때 사용하는 기법</a:t>
            </a:r>
            <a:endParaRPr lang="en-US" altLang="ko-KR" dirty="0"/>
          </a:p>
          <a:p>
            <a:r>
              <a:rPr lang="ko-KR" altLang="en-US" dirty="0"/>
              <a:t>정규 표현식을 사용하면 훨씬 간편하고 직관적인 코드를 만들 수 있다</a:t>
            </a:r>
            <a:r>
              <a:rPr lang="en-US" altLang="ko-KR" dirty="0"/>
              <a:t>.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CFD3F8A6-4375-46F3-ACFB-47A6E65DE9F1}"/>
              </a:ext>
            </a:extLst>
          </p:cNvPr>
          <p:cNvSpPr txBox="1"/>
          <p:nvPr/>
        </p:nvSpPr>
        <p:spPr>
          <a:xfrm>
            <a:off x="303223" y="4964536"/>
            <a:ext cx="1130530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/>
              <a:t>[</a:t>
            </a:r>
            <a:r>
              <a:rPr lang="en-US" altLang="ko-KR" dirty="0" err="1"/>
              <a:t>abc</a:t>
            </a:r>
            <a:r>
              <a:rPr lang="en-US" altLang="ko-KR" dirty="0"/>
              <a:t>]</a:t>
            </a:r>
          </a:p>
          <a:p>
            <a:r>
              <a:rPr lang="en-US" altLang="ko-KR" dirty="0"/>
              <a:t>“a” → "a"</a:t>
            </a:r>
            <a:r>
              <a:rPr lang="ko-KR" altLang="en-US" dirty="0"/>
              <a:t>가 있으므로 매치</a:t>
            </a:r>
            <a:endParaRPr lang="en-US" altLang="ko-KR" dirty="0"/>
          </a:p>
          <a:p>
            <a:r>
              <a:rPr lang="en-US" altLang="ko-KR" dirty="0"/>
              <a:t>“before” → "b"</a:t>
            </a:r>
            <a:r>
              <a:rPr lang="ko-KR" altLang="en-US" dirty="0"/>
              <a:t>가 있으므로 매치</a:t>
            </a:r>
            <a:endParaRPr lang="en-US" altLang="ko-KR" dirty="0"/>
          </a:p>
          <a:p>
            <a:r>
              <a:rPr lang="en-US" altLang="ko-KR" dirty="0"/>
              <a:t>“dude” → a, b, c </a:t>
            </a:r>
            <a:r>
              <a:rPr lang="ko-KR" altLang="en-US" dirty="0"/>
              <a:t>중 어느 하나도 포함하고 있지 않으므로 매치되지 않음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9119263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F4E7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162444" y="163286"/>
            <a:ext cx="11867103" cy="6531429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62447" y="318352"/>
            <a:ext cx="355257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4000" dirty="0">
                <a:solidFill>
                  <a:srgbClr val="1F4E79"/>
                </a:solidFill>
                <a:latin typeface="Impact" panose="020B0806030902050204" pitchFamily="34" charset="0"/>
              </a:rPr>
              <a:t>7</a:t>
            </a:r>
            <a:r>
              <a:rPr lang="ko-KR" altLang="en-US" sz="4000" dirty="0">
                <a:solidFill>
                  <a:srgbClr val="1F4E79"/>
                </a:solidFill>
                <a:latin typeface="Impact" panose="020B0806030902050204" pitchFamily="34" charset="0"/>
              </a:rPr>
              <a:t>장 </a:t>
            </a:r>
            <a:r>
              <a:rPr lang="ko-KR" altLang="en-US" sz="4000" dirty="0" err="1">
                <a:solidFill>
                  <a:srgbClr val="1F4E79"/>
                </a:solidFill>
                <a:latin typeface="Impact" panose="020B0806030902050204" pitchFamily="34" charset="0"/>
              </a:rPr>
              <a:t>정규표현식</a:t>
            </a:r>
            <a:endParaRPr lang="ko-KR" altLang="en-US" sz="4000" dirty="0">
              <a:solidFill>
                <a:srgbClr val="1F4E79"/>
              </a:solidFill>
              <a:latin typeface="Impact" panose="020B0806030902050204" pitchFamily="34" charset="0"/>
            </a:endParaRPr>
          </a:p>
        </p:txBody>
      </p:sp>
      <p:sp>
        <p:nvSpPr>
          <p:cNvPr id="12" name="직각 삼각형 11"/>
          <p:cNvSpPr/>
          <p:nvPr/>
        </p:nvSpPr>
        <p:spPr>
          <a:xfrm flipH="1">
            <a:off x="162446" y="5428528"/>
            <a:ext cx="11867103" cy="1245888"/>
          </a:xfrm>
          <a:prstGeom prst="rtTriangle">
            <a:avLst/>
          </a:prstGeom>
          <a:solidFill>
            <a:srgbClr val="1F4E79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직각 삼각형 12"/>
          <p:cNvSpPr/>
          <p:nvPr/>
        </p:nvSpPr>
        <p:spPr>
          <a:xfrm flipH="1">
            <a:off x="6886936" y="4132162"/>
            <a:ext cx="5142611" cy="2542253"/>
          </a:xfrm>
          <a:prstGeom prst="rtTriangle">
            <a:avLst/>
          </a:prstGeom>
          <a:solidFill>
            <a:srgbClr val="1F4E79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16" name="그룹 15"/>
          <p:cNvGrpSpPr/>
          <p:nvPr/>
        </p:nvGrpSpPr>
        <p:grpSpPr>
          <a:xfrm rot="10800000">
            <a:off x="162447" y="163287"/>
            <a:ext cx="11867106" cy="1727920"/>
            <a:chOff x="162447" y="2577829"/>
            <a:chExt cx="11867106" cy="1727920"/>
          </a:xfrm>
        </p:grpSpPr>
        <p:sp>
          <p:nvSpPr>
            <p:cNvPr id="14" name="직각 삼각형 13"/>
            <p:cNvSpPr/>
            <p:nvPr/>
          </p:nvSpPr>
          <p:spPr>
            <a:xfrm flipH="1">
              <a:off x="162447" y="3326078"/>
              <a:ext cx="11867103" cy="979671"/>
            </a:xfrm>
            <a:prstGeom prst="rtTriangle">
              <a:avLst/>
            </a:prstGeom>
            <a:solidFill>
              <a:srgbClr val="1F4E79">
                <a:alpha val="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5" name="직각 삼각형 14"/>
            <p:cNvSpPr/>
            <p:nvPr/>
          </p:nvSpPr>
          <p:spPr>
            <a:xfrm flipH="1">
              <a:off x="6967962" y="2577829"/>
              <a:ext cx="5061591" cy="1727919"/>
            </a:xfrm>
            <a:prstGeom prst="rtTriangle">
              <a:avLst/>
            </a:prstGeom>
            <a:solidFill>
              <a:srgbClr val="1F4E79">
                <a:alpha val="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18" name="직각 삼각형 17"/>
          <p:cNvSpPr/>
          <p:nvPr/>
        </p:nvSpPr>
        <p:spPr>
          <a:xfrm rot="10800000" flipH="1" flipV="1">
            <a:off x="162447" y="5995686"/>
            <a:ext cx="11867103" cy="678728"/>
          </a:xfrm>
          <a:prstGeom prst="rtTriangle">
            <a:avLst/>
          </a:prstGeom>
          <a:solidFill>
            <a:srgbClr val="1F4E79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2B07FC3-8EEA-4773-B62B-E8858A5F9845}"/>
              </a:ext>
            </a:extLst>
          </p:cNvPr>
          <p:cNvSpPr txBox="1"/>
          <p:nvPr/>
        </p:nvSpPr>
        <p:spPr>
          <a:xfrm>
            <a:off x="303225" y="3942768"/>
            <a:ext cx="113053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/>
              <a:t>반복 </a:t>
            </a:r>
            <a:r>
              <a:rPr lang="en-US" altLang="ko-KR" dirty="0"/>
              <a:t>(*)</a:t>
            </a:r>
          </a:p>
          <a:p>
            <a:r>
              <a:rPr lang="en-US" altLang="ko-KR" dirty="0"/>
              <a:t>* </a:t>
            </a:r>
            <a:r>
              <a:rPr lang="ko-KR" altLang="en-US" dirty="0"/>
              <a:t>바로</a:t>
            </a:r>
            <a:r>
              <a:rPr lang="en-US" altLang="ko-KR" dirty="0"/>
              <a:t> </a:t>
            </a:r>
            <a:r>
              <a:rPr lang="ko-KR" altLang="en-US" dirty="0"/>
              <a:t>앞에 있는 문자를 최소 </a:t>
            </a:r>
            <a:r>
              <a:rPr lang="en-US" altLang="ko-KR" dirty="0"/>
              <a:t>0</a:t>
            </a:r>
            <a:r>
              <a:rPr lang="ko-KR" altLang="en-US" dirty="0"/>
              <a:t>부터 최대 </a:t>
            </a:r>
            <a:r>
              <a:rPr lang="ko-KR" altLang="en-US" dirty="0" err="1"/>
              <a:t>무한개</a:t>
            </a:r>
            <a:r>
              <a:rPr lang="ko-KR" altLang="en-US" dirty="0"/>
              <a:t> </a:t>
            </a:r>
            <a:r>
              <a:rPr lang="en-US" altLang="ko-KR" dirty="0"/>
              <a:t>(2</a:t>
            </a:r>
            <a:r>
              <a:rPr lang="ko-KR" altLang="en-US" dirty="0" err="1"/>
              <a:t>억개</a:t>
            </a:r>
            <a:r>
              <a:rPr lang="en-US" altLang="ko-KR" dirty="0"/>
              <a:t>)</a:t>
            </a:r>
            <a:r>
              <a:rPr lang="ko-KR" altLang="en-US" dirty="0"/>
              <a:t> 까지 반복 가능</a:t>
            </a:r>
            <a:endParaRPr lang="en-US" altLang="ko-KR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CD842C7-56B7-427C-A670-C2720BE597A6}"/>
              </a:ext>
            </a:extLst>
          </p:cNvPr>
          <p:cNvSpPr txBox="1"/>
          <p:nvPr/>
        </p:nvSpPr>
        <p:spPr>
          <a:xfrm>
            <a:off x="303221" y="2684585"/>
            <a:ext cx="722299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/>
              <a:t>"</a:t>
            </a:r>
            <a:r>
              <a:rPr lang="en-US" altLang="ko-KR" dirty="0" err="1"/>
              <a:t>aab</a:t>
            </a:r>
            <a:r>
              <a:rPr lang="en-US" altLang="ko-KR" dirty="0"/>
              <a:t>“→ "a"</a:t>
            </a:r>
            <a:r>
              <a:rPr lang="ko-KR" altLang="en-US" dirty="0"/>
              <a:t>가 모든 문자를 의미</a:t>
            </a:r>
            <a:endParaRPr lang="en-US" altLang="ko-KR" dirty="0"/>
          </a:p>
          <a:p>
            <a:r>
              <a:rPr lang="en-US" altLang="ko-KR" dirty="0"/>
              <a:t>"a0b“→ "0"</a:t>
            </a:r>
            <a:r>
              <a:rPr lang="ko-KR" altLang="en-US" dirty="0"/>
              <a:t>가 모든 문자를 의미</a:t>
            </a:r>
            <a:endParaRPr lang="en-US" altLang="ko-KR" dirty="0"/>
          </a:p>
          <a:p>
            <a:r>
              <a:rPr lang="en-US" altLang="ko-KR" dirty="0"/>
              <a:t>"</a:t>
            </a:r>
            <a:r>
              <a:rPr lang="en-US" altLang="ko-KR" dirty="0" err="1"/>
              <a:t>abc</a:t>
            </a:r>
            <a:r>
              <a:rPr lang="en-US" altLang="ko-KR" dirty="0"/>
              <a:t>“→ "a"</a:t>
            </a:r>
            <a:r>
              <a:rPr lang="ko-KR" altLang="en-US" dirty="0"/>
              <a:t>문자와 </a:t>
            </a:r>
            <a:r>
              <a:rPr lang="en-US" altLang="ko-KR" dirty="0"/>
              <a:t>"b"</a:t>
            </a:r>
            <a:r>
              <a:rPr lang="ko-KR" altLang="en-US" dirty="0"/>
              <a:t>문자 사이에 어떤 문자라도 </a:t>
            </a:r>
            <a:r>
              <a:rPr lang="ko-KR" altLang="en-US" dirty="0" err="1"/>
              <a:t>하나는있지</a:t>
            </a:r>
            <a:r>
              <a:rPr lang="en-US" altLang="ko-KR" dirty="0"/>
              <a:t> </a:t>
            </a:r>
            <a:r>
              <a:rPr lang="ko-KR" altLang="en-US" dirty="0"/>
              <a:t>않음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1A42A0E-D1F0-494D-86E7-0F9D53B8D272}"/>
              </a:ext>
            </a:extLst>
          </p:cNvPr>
          <p:cNvSpPr txBox="1"/>
          <p:nvPr/>
        </p:nvSpPr>
        <p:spPr>
          <a:xfrm>
            <a:off x="303222" y="2226566"/>
            <a:ext cx="113053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err="1"/>
              <a:t>a.b</a:t>
            </a:r>
            <a:r>
              <a:rPr lang="en-US" altLang="ko-KR" dirty="0"/>
              <a:t> → a+</a:t>
            </a:r>
            <a:r>
              <a:rPr lang="ko-KR" altLang="en-US" dirty="0"/>
              <a:t>모든 문자</a:t>
            </a:r>
            <a:r>
              <a:rPr lang="en-US" altLang="ko-KR" dirty="0"/>
              <a:t>+ b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56172B3A-95A3-4518-ACDB-2E23F90F3BFB}"/>
              </a:ext>
            </a:extLst>
          </p:cNvPr>
          <p:cNvSpPr txBox="1"/>
          <p:nvPr/>
        </p:nvSpPr>
        <p:spPr>
          <a:xfrm>
            <a:off x="303225" y="1287130"/>
            <a:ext cx="113053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/>
              <a:t>Dot(.)</a:t>
            </a:r>
          </a:p>
          <a:p>
            <a:r>
              <a:rPr lang="ko-KR" altLang="en-US" dirty="0"/>
              <a:t>정규 </a:t>
            </a:r>
            <a:r>
              <a:rPr lang="ko-KR" altLang="en-US" dirty="0" err="1"/>
              <a:t>표현식의</a:t>
            </a:r>
            <a:r>
              <a:rPr lang="ko-KR" altLang="en-US" dirty="0"/>
              <a:t> </a:t>
            </a:r>
            <a:r>
              <a:rPr lang="en-US" altLang="ko-KR" dirty="0"/>
              <a:t>Dot(.) </a:t>
            </a:r>
            <a:r>
              <a:rPr lang="ko-KR" altLang="en-US" dirty="0"/>
              <a:t>메타 문자는 </a:t>
            </a:r>
            <a:r>
              <a:rPr lang="ko-KR" altLang="en-US" dirty="0" err="1"/>
              <a:t>줄바꿈</a:t>
            </a:r>
            <a:r>
              <a:rPr lang="ko-KR" altLang="en-US" dirty="0"/>
              <a:t> 문자인  </a:t>
            </a:r>
            <a:r>
              <a:rPr lang="en-US" altLang="ko-KR" dirty="0"/>
              <a:t>n</a:t>
            </a:r>
            <a:r>
              <a:rPr lang="ko-KR" altLang="en-US" dirty="0"/>
              <a:t>를 제외한 모든 문자와 매치됨을 의미한다</a:t>
            </a:r>
            <a:r>
              <a:rPr lang="en-US" altLang="ko-KR" dirty="0"/>
              <a:t>.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CFD3F8A6-4375-46F3-ACFB-47A6E65DE9F1}"/>
              </a:ext>
            </a:extLst>
          </p:cNvPr>
          <p:cNvSpPr txBox="1"/>
          <p:nvPr/>
        </p:nvSpPr>
        <p:spPr>
          <a:xfrm>
            <a:off x="303221" y="4671459"/>
            <a:ext cx="1130530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/>
              <a:t>[</a:t>
            </a:r>
            <a:r>
              <a:rPr lang="en-US" altLang="ko-KR" dirty="0" err="1"/>
              <a:t>ca</a:t>
            </a:r>
            <a:r>
              <a:rPr lang="en-US" altLang="ko-KR" dirty="0"/>
              <a:t>*t]</a:t>
            </a:r>
          </a:p>
          <a:p>
            <a:r>
              <a:rPr lang="en-US" altLang="ko-KR" dirty="0"/>
              <a:t>“</a:t>
            </a:r>
            <a:r>
              <a:rPr lang="en-US" altLang="ko-KR" dirty="0" err="1"/>
              <a:t>ca</a:t>
            </a:r>
            <a:r>
              <a:rPr lang="en-US" altLang="ko-KR" dirty="0"/>
              <a:t>*t” → “</a:t>
            </a:r>
            <a:r>
              <a:rPr lang="en-US" altLang="ko-KR" dirty="0" err="1"/>
              <a:t>ct</a:t>
            </a:r>
            <a:r>
              <a:rPr lang="en-US" altLang="ko-KR" dirty="0"/>
              <a:t>"</a:t>
            </a:r>
          </a:p>
          <a:p>
            <a:r>
              <a:rPr lang="en-US" altLang="ko-KR" dirty="0"/>
              <a:t>“</a:t>
            </a:r>
            <a:r>
              <a:rPr lang="en-US" altLang="ko-KR" dirty="0" err="1"/>
              <a:t>ca</a:t>
            </a:r>
            <a:r>
              <a:rPr lang="en-US" altLang="ko-KR" dirty="0"/>
              <a:t>*t” → “cat“</a:t>
            </a:r>
          </a:p>
          <a:p>
            <a:r>
              <a:rPr lang="en-US" altLang="ko-KR" dirty="0"/>
              <a:t>“</a:t>
            </a:r>
            <a:r>
              <a:rPr lang="en-US" altLang="ko-KR" dirty="0" err="1"/>
              <a:t>ca</a:t>
            </a:r>
            <a:r>
              <a:rPr lang="en-US" altLang="ko-KR" dirty="0"/>
              <a:t>*t” → “</a:t>
            </a:r>
            <a:r>
              <a:rPr lang="en-US" altLang="ko-KR" dirty="0" err="1"/>
              <a:t>caaaaat</a:t>
            </a:r>
            <a:r>
              <a:rPr lang="en-US" altLang="ko-KR" dirty="0"/>
              <a:t>”</a:t>
            </a:r>
          </a:p>
        </p:txBody>
      </p:sp>
      <p:cxnSp>
        <p:nvCxnSpPr>
          <p:cNvPr id="7" name="직선 연결선 6"/>
          <p:cNvCxnSpPr/>
          <p:nvPr/>
        </p:nvCxnSpPr>
        <p:spPr>
          <a:xfrm>
            <a:off x="5413130" y="1569735"/>
            <a:ext cx="87923" cy="32316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932872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F4E7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162444" y="163286"/>
            <a:ext cx="11867103" cy="6531429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62447" y="318352"/>
            <a:ext cx="355257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4000" dirty="0">
                <a:solidFill>
                  <a:srgbClr val="1F4E79"/>
                </a:solidFill>
                <a:latin typeface="Impact" panose="020B0806030902050204" pitchFamily="34" charset="0"/>
              </a:rPr>
              <a:t>7</a:t>
            </a:r>
            <a:r>
              <a:rPr lang="ko-KR" altLang="en-US" sz="4000" dirty="0">
                <a:solidFill>
                  <a:srgbClr val="1F4E79"/>
                </a:solidFill>
                <a:latin typeface="Impact" panose="020B0806030902050204" pitchFamily="34" charset="0"/>
              </a:rPr>
              <a:t>장 </a:t>
            </a:r>
            <a:r>
              <a:rPr lang="ko-KR" altLang="en-US" sz="4000" dirty="0" err="1">
                <a:solidFill>
                  <a:srgbClr val="1F4E79"/>
                </a:solidFill>
                <a:latin typeface="Impact" panose="020B0806030902050204" pitchFamily="34" charset="0"/>
              </a:rPr>
              <a:t>정규표현식</a:t>
            </a:r>
            <a:endParaRPr lang="ko-KR" altLang="en-US" sz="4000" dirty="0">
              <a:solidFill>
                <a:srgbClr val="1F4E79"/>
              </a:solidFill>
              <a:latin typeface="Impact" panose="020B0806030902050204" pitchFamily="34" charset="0"/>
            </a:endParaRPr>
          </a:p>
        </p:txBody>
      </p:sp>
      <p:sp>
        <p:nvSpPr>
          <p:cNvPr id="12" name="직각 삼각형 11"/>
          <p:cNvSpPr/>
          <p:nvPr/>
        </p:nvSpPr>
        <p:spPr>
          <a:xfrm flipH="1">
            <a:off x="162446" y="5428528"/>
            <a:ext cx="11867103" cy="1245888"/>
          </a:xfrm>
          <a:prstGeom prst="rtTriangle">
            <a:avLst/>
          </a:prstGeom>
          <a:solidFill>
            <a:srgbClr val="1F4E79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직각 삼각형 12"/>
          <p:cNvSpPr/>
          <p:nvPr/>
        </p:nvSpPr>
        <p:spPr>
          <a:xfrm flipH="1">
            <a:off x="6886936" y="4132162"/>
            <a:ext cx="5142611" cy="2542253"/>
          </a:xfrm>
          <a:prstGeom prst="rtTriangle">
            <a:avLst/>
          </a:prstGeom>
          <a:solidFill>
            <a:srgbClr val="1F4E79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16" name="그룹 15"/>
          <p:cNvGrpSpPr/>
          <p:nvPr/>
        </p:nvGrpSpPr>
        <p:grpSpPr>
          <a:xfrm rot="10800000">
            <a:off x="162447" y="163287"/>
            <a:ext cx="11867106" cy="1727920"/>
            <a:chOff x="162447" y="2577829"/>
            <a:chExt cx="11867106" cy="1727920"/>
          </a:xfrm>
        </p:grpSpPr>
        <p:sp>
          <p:nvSpPr>
            <p:cNvPr id="14" name="직각 삼각형 13"/>
            <p:cNvSpPr/>
            <p:nvPr/>
          </p:nvSpPr>
          <p:spPr>
            <a:xfrm flipH="1">
              <a:off x="162447" y="3326078"/>
              <a:ext cx="11867103" cy="979671"/>
            </a:xfrm>
            <a:prstGeom prst="rtTriangle">
              <a:avLst/>
            </a:prstGeom>
            <a:solidFill>
              <a:srgbClr val="1F4E79">
                <a:alpha val="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5" name="직각 삼각형 14"/>
            <p:cNvSpPr/>
            <p:nvPr/>
          </p:nvSpPr>
          <p:spPr>
            <a:xfrm flipH="1">
              <a:off x="6967962" y="2577829"/>
              <a:ext cx="5061591" cy="1727919"/>
            </a:xfrm>
            <a:prstGeom prst="rtTriangle">
              <a:avLst/>
            </a:prstGeom>
            <a:solidFill>
              <a:srgbClr val="1F4E79">
                <a:alpha val="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18" name="직각 삼각형 17"/>
          <p:cNvSpPr/>
          <p:nvPr/>
        </p:nvSpPr>
        <p:spPr>
          <a:xfrm rot="10800000" flipH="1" flipV="1">
            <a:off x="162447" y="5995686"/>
            <a:ext cx="11867103" cy="678728"/>
          </a:xfrm>
          <a:prstGeom prst="rtTriangle">
            <a:avLst/>
          </a:prstGeom>
          <a:solidFill>
            <a:srgbClr val="1F4E79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2B07FC3-8EEA-4773-B62B-E8858A5F9845}"/>
              </a:ext>
            </a:extLst>
          </p:cNvPr>
          <p:cNvSpPr txBox="1"/>
          <p:nvPr/>
        </p:nvSpPr>
        <p:spPr>
          <a:xfrm>
            <a:off x="303219" y="3738235"/>
            <a:ext cx="113053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b="1" dirty="0"/>
              <a:t>반복 </a:t>
            </a:r>
            <a:r>
              <a:rPr lang="en-US" altLang="ko-KR" b="1" dirty="0"/>
              <a:t>({</a:t>
            </a:r>
            <a:r>
              <a:rPr lang="en-US" altLang="ko-KR" b="1" dirty="0" err="1"/>
              <a:t>m,n</a:t>
            </a:r>
            <a:r>
              <a:rPr lang="en-US" altLang="ko-KR" b="1" dirty="0"/>
              <a:t>})</a:t>
            </a:r>
          </a:p>
          <a:p>
            <a:r>
              <a:rPr lang="ko-KR" altLang="en-US" dirty="0"/>
              <a:t>반복 횟수가 </a:t>
            </a:r>
            <a:r>
              <a:rPr lang="en-US" altLang="ko-KR" dirty="0"/>
              <a:t>m</a:t>
            </a:r>
            <a:r>
              <a:rPr lang="ko-KR" altLang="en-US" dirty="0"/>
              <a:t>부터 </a:t>
            </a:r>
            <a:r>
              <a:rPr lang="en-US" altLang="ko-KR" dirty="0"/>
              <a:t>n</a:t>
            </a:r>
            <a:r>
              <a:rPr lang="ko-KR" altLang="en-US" dirty="0"/>
              <a:t>까지</a:t>
            </a:r>
            <a:endParaRPr lang="en-US" altLang="ko-KR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CD842C7-56B7-427C-A670-C2720BE597A6}"/>
              </a:ext>
            </a:extLst>
          </p:cNvPr>
          <p:cNvSpPr txBox="1"/>
          <p:nvPr/>
        </p:nvSpPr>
        <p:spPr>
          <a:xfrm>
            <a:off x="303222" y="2684585"/>
            <a:ext cx="45120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/>
              <a:t>“</a:t>
            </a:r>
            <a:r>
              <a:rPr lang="en-US" altLang="ko-KR" dirty="0" err="1"/>
              <a:t>ct</a:t>
            </a:r>
            <a:r>
              <a:rPr lang="en-US" altLang="ko-KR" dirty="0"/>
              <a:t>“→ "a"</a:t>
            </a:r>
            <a:r>
              <a:rPr lang="ko-KR" altLang="en-US" dirty="0"/>
              <a:t>가 </a:t>
            </a:r>
            <a:r>
              <a:rPr lang="en-US" altLang="ko-KR" dirty="0"/>
              <a:t>0</a:t>
            </a:r>
            <a:r>
              <a:rPr lang="ko-KR" altLang="en-US" dirty="0"/>
              <a:t>번 반복되어 옳지</a:t>
            </a:r>
            <a:r>
              <a:rPr lang="en-US" altLang="ko-KR" dirty="0"/>
              <a:t> </a:t>
            </a:r>
            <a:r>
              <a:rPr lang="ko-KR" altLang="en-US" dirty="0"/>
              <a:t>않다</a:t>
            </a:r>
            <a:endParaRPr lang="en-US" altLang="ko-KR" dirty="0"/>
          </a:p>
          <a:p>
            <a:r>
              <a:rPr lang="en-US" altLang="ko-KR" dirty="0"/>
              <a:t>“cat“→ "a"</a:t>
            </a:r>
            <a:r>
              <a:rPr lang="ko-KR" altLang="en-US" dirty="0"/>
              <a:t>가 </a:t>
            </a:r>
            <a:r>
              <a:rPr lang="en-US" altLang="ko-KR" dirty="0"/>
              <a:t>1</a:t>
            </a:r>
            <a:r>
              <a:rPr lang="ko-KR" altLang="en-US" dirty="0"/>
              <a:t>번 이상 반복되어  옳다</a:t>
            </a:r>
            <a:endParaRPr lang="en-US" altLang="ko-KR" dirty="0"/>
          </a:p>
          <a:p>
            <a:r>
              <a:rPr lang="en-US" altLang="ko-KR" dirty="0"/>
              <a:t>“</a:t>
            </a:r>
            <a:r>
              <a:rPr lang="en-US" altLang="ko-KR" dirty="0" err="1"/>
              <a:t>caaaaaat</a:t>
            </a:r>
            <a:r>
              <a:rPr lang="en-US" altLang="ko-KR" dirty="0"/>
              <a:t>“→"a"</a:t>
            </a:r>
            <a:r>
              <a:rPr lang="ko-KR" altLang="en-US" dirty="0"/>
              <a:t>가 </a:t>
            </a:r>
            <a:r>
              <a:rPr lang="en-US" altLang="ko-KR" dirty="0"/>
              <a:t>1</a:t>
            </a:r>
            <a:r>
              <a:rPr lang="ko-KR" altLang="en-US" dirty="0"/>
              <a:t>번 이상 반복되어 옳다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1A42A0E-D1F0-494D-86E7-0F9D53B8D272}"/>
              </a:ext>
            </a:extLst>
          </p:cNvPr>
          <p:cNvSpPr txBox="1"/>
          <p:nvPr/>
        </p:nvSpPr>
        <p:spPr>
          <a:xfrm>
            <a:off x="303222" y="2226566"/>
            <a:ext cx="113053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/>
              <a:t>“</a:t>
            </a:r>
            <a:r>
              <a:rPr lang="en-US" altLang="ko-KR" dirty="0" err="1"/>
              <a:t>Ca+t</a:t>
            </a:r>
            <a:r>
              <a:rPr lang="en-US" altLang="ko-KR" dirty="0"/>
              <a:t>”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56172B3A-95A3-4518-ACDB-2E23F90F3BFB}"/>
              </a:ext>
            </a:extLst>
          </p:cNvPr>
          <p:cNvSpPr txBox="1"/>
          <p:nvPr/>
        </p:nvSpPr>
        <p:spPr>
          <a:xfrm>
            <a:off x="303225" y="1287130"/>
            <a:ext cx="43526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b="1" dirty="0"/>
              <a:t>반복 </a:t>
            </a:r>
            <a:r>
              <a:rPr lang="en-US" altLang="ko-KR" b="1" dirty="0"/>
              <a:t>(+)</a:t>
            </a:r>
          </a:p>
          <a:p>
            <a:r>
              <a:rPr lang="en-US" altLang="ko-KR" dirty="0"/>
              <a:t>+</a:t>
            </a:r>
            <a:r>
              <a:rPr lang="ko-KR" altLang="en-US" dirty="0"/>
              <a:t>는 최소 </a:t>
            </a:r>
            <a:r>
              <a:rPr lang="en-US" altLang="ko-KR" dirty="0"/>
              <a:t>1</a:t>
            </a:r>
            <a:r>
              <a:rPr lang="ko-KR" altLang="en-US" dirty="0"/>
              <a:t>번 이상 반복 될 때 사용한다 </a:t>
            </a:r>
            <a:r>
              <a:rPr lang="en-US" altLang="ko-KR" dirty="0"/>
              <a:t>.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CFD3F8A6-4375-46F3-ACFB-47A6E65DE9F1}"/>
              </a:ext>
            </a:extLst>
          </p:cNvPr>
          <p:cNvSpPr txBox="1"/>
          <p:nvPr/>
        </p:nvSpPr>
        <p:spPr>
          <a:xfrm>
            <a:off x="303213" y="4327112"/>
            <a:ext cx="357249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err="1"/>
              <a:t>ca</a:t>
            </a:r>
            <a:r>
              <a:rPr lang="en-US" altLang="ko-KR" dirty="0"/>
              <a:t>{2}t</a:t>
            </a:r>
          </a:p>
          <a:p>
            <a:r>
              <a:rPr lang="en-US" altLang="ko-KR" dirty="0"/>
              <a:t>“cat” → "a"</a:t>
            </a:r>
            <a:r>
              <a:rPr lang="ko-KR" altLang="en-US" dirty="0"/>
              <a:t>가 </a:t>
            </a:r>
            <a:r>
              <a:rPr lang="en-US" altLang="ko-KR" dirty="0"/>
              <a:t>1</a:t>
            </a:r>
            <a:r>
              <a:rPr lang="ko-KR" altLang="en-US" dirty="0"/>
              <a:t>번만 반복되어 </a:t>
            </a:r>
            <a:r>
              <a:rPr lang="en-US" altLang="ko-KR" dirty="0"/>
              <a:t>X</a:t>
            </a:r>
          </a:p>
          <a:p>
            <a:r>
              <a:rPr lang="en-US" altLang="ko-KR" dirty="0"/>
              <a:t>“</a:t>
            </a:r>
            <a:r>
              <a:rPr lang="en-US" altLang="ko-KR" dirty="0" err="1"/>
              <a:t>caat</a:t>
            </a:r>
            <a:r>
              <a:rPr lang="en-US" altLang="ko-KR" dirty="0"/>
              <a:t>” → "a"</a:t>
            </a:r>
            <a:r>
              <a:rPr lang="ko-KR" altLang="en-US" dirty="0"/>
              <a:t>가 </a:t>
            </a:r>
            <a:r>
              <a:rPr lang="en-US" altLang="ko-KR" dirty="0"/>
              <a:t>2</a:t>
            </a:r>
            <a:r>
              <a:rPr lang="ko-KR" altLang="en-US" dirty="0"/>
              <a:t>번 반복되어 </a:t>
            </a:r>
            <a:r>
              <a:rPr lang="en-US" altLang="ko-KR" dirty="0"/>
              <a:t>O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905262DD-0E3D-41CF-8BA3-BA78193E08DB}"/>
              </a:ext>
            </a:extLst>
          </p:cNvPr>
          <p:cNvSpPr txBox="1"/>
          <p:nvPr/>
        </p:nvSpPr>
        <p:spPr>
          <a:xfrm>
            <a:off x="303213" y="5297260"/>
            <a:ext cx="383254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err="1"/>
              <a:t>ca</a:t>
            </a:r>
            <a:r>
              <a:rPr lang="en-US" altLang="ko-KR" dirty="0"/>
              <a:t>{2,5}t → a</a:t>
            </a:r>
            <a:r>
              <a:rPr lang="ko-KR" altLang="en-US" dirty="0"/>
              <a:t>를</a:t>
            </a:r>
            <a:r>
              <a:rPr lang="en-US" altLang="ko-KR" dirty="0"/>
              <a:t> 2~5</a:t>
            </a:r>
            <a:r>
              <a:rPr lang="ko-KR" altLang="en-US" dirty="0"/>
              <a:t>회 반복</a:t>
            </a:r>
            <a:endParaRPr lang="en-US" altLang="ko-KR" dirty="0"/>
          </a:p>
          <a:p>
            <a:r>
              <a:rPr lang="en-US" altLang="ko-KR" dirty="0"/>
              <a:t>“cat” → "a"</a:t>
            </a:r>
            <a:r>
              <a:rPr lang="ko-KR" altLang="en-US" dirty="0"/>
              <a:t>가 </a:t>
            </a:r>
            <a:r>
              <a:rPr lang="en-US" altLang="ko-KR" dirty="0"/>
              <a:t>1</a:t>
            </a:r>
            <a:r>
              <a:rPr lang="ko-KR" altLang="en-US" dirty="0"/>
              <a:t>번만 반복되어 </a:t>
            </a:r>
            <a:r>
              <a:rPr lang="en-US" altLang="ko-KR" dirty="0"/>
              <a:t>X</a:t>
            </a:r>
          </a:p>
          <a:p>
            <a:r>
              <a:rPr lang="en-US" altLang="ko-KR" dirty="0"/>
              <a:t>“</a:t>
            </a:r>
            <a:r>
              <a:rPr lang="en-US" altLang="ko-KR" dirty="0" err="1"/>
              <a:t>caat</a:t>
            </a:r>
            <a:r>
              <a:rPr lang="en-US" altLang="ko-KR" dirty="0"/>
              <a:t>” → "a"</a:t>
            </a:r>
            <a:r>
              <a:rPr lang="ko-KR" altLang="en-US" dirty="0"/>
              <a:t>가 </a:t>
            </a:r>
            <a:r>
              <a:rPr lang="en-US" altLang="ko-KR" dirty="0"/>
              <a:t>2</a:t>
            </a:r>
            <a:r>
              <a:rPr lang="ko-KR" altLang="en-US" dirty="0"/>
              <a:t>번 반복되어 </a:t>
            </a:r>
            <a:r>
              <a:rPr lang="en-US" altLang="ko-KR" dirty="0"/>
              <a:t>O</a:t>
            </a:r>
          </a:p>
          <a:p>
            <a:r>
              <a:rPr lang="en-US" altLang="ko-KR" dirty="0"/>
              <a:t>“</a:t>
            </a:r>
            <a:r>
              <a:rPr lang="en-US" altLang="ko-KR" dirty="0" err="1"/>
              <a:t>caaaaat</a:t>
            </a:r>
            <a:r>
              <a:rPr lang="en-US" altLang="ko-KR" dirty="0"/>
              <a:t>” → "a"</a:t>
            </a:r>
            <a:r>
              <a:rPr lang="ko-KR" altLang="en-US" dirty="0"/>
              <a:t>가 </a:t>
            </a:r>
            <a:r>
              <a:rPr lang="en-US" altLang="ko-KR" dirty="0"/>
              <a:t>5</a:t>
            </a:r>
            <a:r>
              <a:rPr lang="ko-KR" altLang="en-US" dirty="0"/>
              <a:t>번 반복되어 </a:t>
            </a:r>
            <a:r>
              <a:rPr lang="en-US" altLang="ko-KR" dirty="0"/>
              <a:t>O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3BA54465-07E8-4647-954E-9444D6A64DB2}"/>
              </a:ext>
            </a:extLst>
          </p:cNvPr>
          <p:cNvSpPr txBox="1"/>
          <p:nvPr/>
        </p:nvSpPr>
        <p:spPr>
          <a:xfrm>
            <a:off x="6509859" y="1142959"/>
            <a:ext cx="25085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/>
              <a:t>“?”</a:t>
            </a:r>
          </a:p>
          <a:p>
            <a:r>
              <a:rPr lang="en-US" altLang="ko-KR" dirty="0"/>
              <a:t>{0, 1}</a:t>
            </a:r>
            <a:r>
              <a:rPr lang="ko-KR" altLang="en-US" dirty="0"/>
              <a:t>을 의미한다</a:t>
            </a:r>
            <a:r>
              <a:rPr lang="en-US" altLang="ko-KR" dirty="0"/>
              <a:t>.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1C030756-3EA7-47C3-BBFF-85D333CCD623}"/>
              </a:ext>
            </a:extLst>
          </p:cNvPr>
          <p:cNvSpPr txBox="1"/>
          <p:nvPr/>
        </p:nvSpPr>
        <p:spPr>
          <a:xfrm>
            <a:off x="6509859" y="1941953"/>
            <a:ext cx="25085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/>
              <a:t>“</a:t>
            </a:r>
            <a:r>
              <a:rPr lang="en-US" altLang="ko-KR" dirty="0" err="1"/>
              <a:t>ab?c</a:t>
            </a:r>
            <a:r>
              <a:rPr lang="en-US" altLang="ko-KR" dirty="0"/>
              <a:t>” → </a:t>
            </a:r>
            <a:r>
              <a:rPr lang="en-US" altLang="ko-KR" dirty="0" err="1"/>
              <a:t>abc</a:t>
            </a:r>
            <a:r>
              <a:rPr lang="en-US" altLang="ko-KR" dirty="0"/>
              <a:t>, ac</a:t>
            </a:r>
          </a:p>
        </p:txBody>
      </p:sp>
    </p:spTree>
    <p:extLst>
      <p:ext uri="{BB962C8B-B14F-4D97-AF65-F5344CB8AC3E}">
        <p14:creationId xmlns:p14="http://schemas.microsoft.com/office/powerpoint/2010/main" val="8508579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F4E7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>
            <a:extLst>
              <a:ext uri="{FF2B5EF4-FFF2-40B4-BE49-F238E27FC236}">
                <a16:creationId xmlns:a16="http://schemas.microsoft.com/office/drawing/2014/main" id="{0751A68A-A4F5-45C8-A1D0-786FE997F90F}"/>
              </a:ext>
            </a:extLst>
          </p:cNvPr>
          <p:cNvSpPr/>
          <p:nvPr/>
        </p:nvSpPr>
        <p:spPr>
          <a:xfrm>
            <a:off x="2516697" y="2883815"/>
            <a:ext cx="906011" cy="211723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" name="직사각형 3"/>
          <p:cNvSpPr/>
          <p:nvPr/>
        </p:nvSpPr>
        <p:spPr>
          <a:xfrm>
            <a:off x="162444" y="163286"/>
            <a:ext cx="11867103" cy="6531429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맑은 고딕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2447" y="318352"/>
            <a:ext cx="355257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1F4E79"/>
                </a:solidFill>
                <a:effectLst/>
                <a:uLnTx/>
                <a:uFillTx/>
                <a:latin typeface="Impact" panose="020B0806030902050204" pitchFamily="34" charset="0"/>
                <a:ea typeface="맑은 고딕" panose="020B0503020000020004" pitchFamily="50" charset="-127"/>
                <a:cs typeface="+mn-cs"/>
              </a:rPr>
              <a:t>7</a:t>
            </a:r>
            <a:r>
              <a:rPr kumimoji="0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1F4E79"/>
                </a:solidFill>
                <a:effectLst/>
                <a:uLnTx/>
                <a:uFillTx/>
                <a:latin typeface="Impact" panose="020B0806030902050204" pitchFamily="34" charset="0"/>
                <a:ea typeface="맑은 고딕" panose="020B0503020000020004" pitchFamily="50" charset="-127"/>
                <a:cs typeface="+mn-cs"/>
              </a:rPr>
              <a:t>장 </a:t>
            </a:r>
            <a:r>
              <a:rPr kumimoji="0" lang="ko-KR" altLang="en-US" sz="4000" b="0" i="0" u="none" strike="noStrike" kern="1200" cap="none" spc="0" normalizeH="0" baseline="0" noProof="0" dirty="0" err="1">
                <a:ln>
                  <a:noFill/>
                </a:ln>
                <a:solidFill>
                  <a:srgbClr val="1F4E79"/>
                </a:solidFill>
                <a:effectLst/>
                <a:uLnTx/>
                <a:uFillTx/>
                <a:latin typeface="Impact" panose="020B0806030902050204" pitchFamily="34" charset="0"/>
                <a:ea typeface="맑은 고딕" panose="020B0503020000020004" pitchFamily="50" charset="-127"/>
                <a:cs typeface="+mn-cs"/>
              </a:rPr>
              <a:t>정규표현식</a:t>
            </a:r>
            <a:endParaRPr kumimoji="0" lang="ko-KR" altLang="en-US" sz="4000" b="0" i="0" u="none" strike="noStrike" kern="1200" cap="none" spc="0" normalizeH="0" baseline="0" noProof="0" dirty="0">
              <a:ln>
                <a:noFill/>
              </a:ln>
              <a:solidFill>
                <a:srgbClr val="1F4E79"/>
              </a:solidFill>
              <a:effectLst/>
              <a:uLnTx/>
              <a:uFillTx/>
              <a:latin typeface="Impact" panose="020B0806030902050204" pitchFamily="34" charset="0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12" name="직각 삼각형 11"/>
          <p:cNvSpPr/>
          <p:nvPr/>
        </p:nvSpPr>
        <p:spPr>
          <a:xfrm flipH="1">
            <a:off x="162446" y="5428528"/>
            <a:ext cx="11867103" cy="1245888"/>
          </a:xfrm>
          <a:prstGeom prst="rtTriangle">
            <a:avLst/>
          </a:prstGeom>
          <a:solidFill>
            <a:srgbClr val="1F4E79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맑은 고딕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13" name="직각 삼각형 12"/>
          <p:cNvSpPr/>
          <p:nvPr/>
        </p:nvSpPr>
        <p:spPr>
          <a:xfrm flipH="1">
            <a:off x="6886936" y="4132162"/>
            <a:ext cx="5142611" cy="2542253"/>
          </a:xfrm>
          <a:prstGeom prst="rtTriangle">
            <a:avLst/>
          </a:prstGeom>
          <a:solidFill>
            <a:srgbClr val="1F4E79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맑은 고딕"/>
              <a:ea typeface="맑은 고딕" panose="020B0503020000020004" pitchFamily="50" charset="-127"/>
              <a:cs typeface="+mn-cs"/>
            </a:endParaRPr>
          </a:p>
        </p:txBody>
      </p:sp>
      <p:grpSp>
        <p:nvGrpSpPr>
          <p:cNvPr id="16" name="그룹 15"/>
          <p:cNvGrpSpPr/>
          <p:nvPr/>
        </p:nvGrpSpPr>
        <p:grpSpPr>
          <a:xfrm rot="10800000">
            <a:off x="162447" y="163287"/>
            <a:ext cx="11867106" cy="1727920"/>
            <a:chOff x="162447" y="2577829"/>
            <a:chExt cx="11867106" cy="1727920"/>
          </a:xfrm>
        </p:grpSpPr>
        <p:sp>
          <p:nvSpPr>
            <p:cNvPr id="14" name="직각 삼각형 13"/>
            <p:cNvSpPr/>
            <p:nvPr/>
          </p:nvSpPr>
          <p:spPr>
            <a:xfrm flipH="1">
              <a:off x="162447" y="3326078"/>
              <a:ext cx="11867103" cy="979671"/>
            </a:xfrm>
            <a:prstGeom prst="rtTriangle">
              <a:avLst/>
            </a:prstGeom>
            <a:solidFill>
              <a:srgbClr val="1F4E79">
                <a:alpha val="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endParaRPr>
            </a:p>
          </p:txBody>
        </p:sp>
        <p:sp>
          <p:nvSpPr>
            <p:cNvPr id="15" name="직각 삼각형 14"/>
            <p:cNvSpPr/>
            <p:nvPr/>
          </p:nvSpPr>
          <p:spPr>
            <a:xfrm flipH="1">
              <a:off x="6967962" y="2577829"/>
              <a:ext cx="5061591" cy="1727919"/>
            </a:xfrm>
            <a:prstGeom prst="rtTriangle">
              <a:avLst/>
            </a:prstGeom>
            <a:solidFill>
              <a:srgbClr val="1F4E79">
                <a:alpha val="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endParaRPr>
            </a:p>
          </p:txBody>
        </p:sp>
      </p:grpSp>
      <p:sp>
        <p:nvSpPr>
          <p:cNvPr id="18" name="직각 삼각형 17"/>
          <p:cNvSpPr/>
          <p:nvPr/>
        </p:nvSpPr>
        <p:spPr>
          <a:xfrm rot="10800000" flipH="1" flipV="1">
            <a:off x="162447" y="5995686"/>
            <a:ext cx="11867103" cy="678728"/>
          </a:xfrm>
          <a:prstGeom prst="rtTriangle">
            <a:avLst/>
          </a:prstGeom>
          <a:solidFill>
            <a:srgbClr val="1F4E79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맑은 고딕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CD842C7-56B7-427C-A670-C2720BE597A6}"/>
              </a:ext>
            </a:extLst>
          </p:cNvPr>
          <p:cNvSpPr txBox="1"/>
          <p:nvPr/>
        </p:nvSpPr>
        <p:spPr>
          <a:xfrm>
            <a:off x="303223" y="2803356"/>
            <a:ext cx="988101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altLang="ko-KR" dirty="0"/>
              <a:t>match : </a:t>
            </a:r>
            <a:r>
              <a:rPr lang="ko-KR" altLang="en-US" dirty="0"/>
              <a:t>문자열의 </a:t>
            </a:r>
            <a:r>
              <a:rPr lang="ko-KR" altLang="en-US" dirty="0">
                <a:highlight>
                  <a:srgbClr val="FFFF00"/>
                </a:highlight>
              </a:rPr>
              <a:t>처음부터</a:t>
            </a:r>
            <a:r>
              <a:rPr lang="ko-KR" altLang="en-US" dirty="0"/>
              <a:t> 정규식과 매치되는지 조사</a:t>
            </a:r>
            <a:endParaRPr lang="en-US" altLang="ko-KR" dirty="0"/>
          </a:p>
          <a:p>
            <a:pPr marL="342900" indent="-342900">
              <a:buAutoNum type="arabicPeriod"/>
            </a:pPr>
            <a:endParaRPr lang="ko-KR" altLang="en-US" dirty="0"/>
          </a:p>
          <a:p>
            <a:r>
              <a:rPr lang="en-US" altLang="ko-KR" dirty="0"/>
              <a:t>2. search : </a:t>
            </a:r>
            <a:r>
              <a:rPr lang="ko-KR" altLang="en-US" dirty="0">
                <a:highlight>
                  <a:srgbClr val="FFFF00"/>
                </a:highlight>
              </a:rPr>
              <a:t>문자열 전체를 </a:t>
            </a:r>
            <a:r>
              <a:rPr lang="ko-KR" altLang="en-US" dirty="0"/>
              <a:t>검색하여 정규식과 매치되는지 조사</a:t>
            </a:r>
            <a:endParaRPr lang="en-US" altLang="ko-KR" dirty="0"/>
          </a:p>
          <a:p>
            <a:endParaRPr lang="ko-KR" altLang="en-US" dirty="0"/>
          </a:p>
          <a:p>
            <a:r>
              <a:rPr lang="en-US" altLang="ko-KR" dirty="0"/>
              <a:t>3. </a:t>
            </a:r>
            <a:r>
              <a:rPr lang="en-US" altLang="ko-KR" dirty="0" err="1"/>
              <a:t>findall</a:t>
            </a:r>
            <a:r>
              <a:rPr lang="en-US" altLang="ko-KR" dirty="0"/>
              <a:t> : </a:t>
            </a:r>
            <a:r>
              <a:rPr lang="ko-KR" altLang="en-US" dirty="0"/>
              <a:t>정규식과 매치되는 모든 문자열을 리스트로 리턴</a:t>
            </a:r>
            <a:endParaRPr lang="en-US" altLang="ko-KR" dirty="0"/>
          </a:p>
          <a:p>
            <a:endParaRPr lang="ko-KR" altLang="en-US" dirty="0"/>
          </a:p>
          <a:p>
            <a:r>
              <a:rPr lang="en-US" altLang="ko-KR" dirty="0"/>
              <a:t>4. </a:t>
            </a:r>
            <a:r>
              <a:rPr lang="en-US" altLang="ko-KR" dirty="0" err="1"/>
              <a:t>finditer</a:t>
            </a:r>
            <a:r>
              <a:rPr lang="en-US" altLang="ko-KR" dirty="0"/>
              <a:t> : </a:t>
            </a:r>
            <a:r>
              <a:rPr lang="ko-KR" altLang="en-US" dirty="0"/>
              <a:t>정규식과 매치되는 모든 문자열을 반복 가능한 객체로 </a:t>
            </a:r>
            <a:r>
              <a:rPr lang="ko-KR" altLang="en-US" dirty="0" err="1"/>
              <a:t>리던</a:t>
            </a:r>
            <a:endParaRPr lang="ko-KR" altLang="en-US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56172B3A-95A3-4518-ACDB-2E23F90F3BFB}"/>
              </a:ext>
            </a:extLst>
          </p:cNvPr>
          <p:cNvSpPr txBox="1"/>
          <p:nvPr/>
        </p:nvSpPr>
        <p:spPr>
          <a:xfrm>
            <a:off x="303225" y="1287130"/>
            <a:ext cx="1130530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Re</a:t>
            </a:r>
            <a:r>
              <a:rPr kumimoji="0" lang="ko-KR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모듈</a:t>
            </a:r>
            <a:endParaRPr kumimoji="0" lang="en-US" altLang="ko-KR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50" charset="-127"/>
              <a:cs typeface="+mn-cs"/>
            </a:endParaRPr>
          </a:p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파이썬에서는</a:t>
            </a:r>
            <a:r>
              <a:rPr kumimoji="0" lang="ko-KR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 정규 표현식을 지원하기 위해 </a:t>
            </a:r>
            <a:r>
              <a:rPr kumimoji="0" lang="en-US" altLang="ko-K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re(regular expression)</a:t>
            </a:r>
            <a:r>
              <a:rPr kumimoji="0" lang="ko-KR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모듈을 제공</a:t>
            </a:r>
            <a:endParaRPr kumimoji="0" lang="en-US" altLang="ko-KR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50" charset="-127"/>
              <a:cs typeface="+mn-cs"/>
            </a:endParaRPr>
          </a:p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기본 사용법은 </a:t>
            </a:r>
            <a:endParaRPr kumimoji="0" lang="en-US" altLang="ko-KR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50" charset="-127"/>
              <a:cs typeface="+mn-cs"/>
            </a:endParaRPr>
          </a:p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&gt;&gt;&gt;</a:t>
            </a:r>
            <a:r>
              <a:rPr lang="en-US" altLang="ko-KR" dirty="0">
                <a:solidFill>
                  <a:prstClr val="black"/>
                </a:solidFill>
                <a:latin typeface="맑은 고딕"/>
                <a:ea typeface="맑은 고딕" panose="020B0503020000020004" pitchFamily="50" charset="-127"/>
              </a:rPr>
              <a:t>import</a:t>
            </a:r>
            <a:r>
              <a:rPr lang="ko-KR" altLang="en-US" dirty="0">
                <a:solidFill>
                  <a:prstClr val="black"/>
                </a:solidFill>
                <a:latin typeface="맑은 고딕"/>
                <a:ea typeface="맑은 고딕" panose="020B0503020000020004" pitchFamily="50" charset="-127"/>
              </a:rPr>
              <a:t> </a:t>
            </a:r>
            <a:r>
              <a:rPr lang="en-US" altLang="ko-KR" dirty="0">
                <a:solidFill>
                  <a:prstClr val="black"/>
                </a:solidFill>
                <a:latin typeface="맑은 고딕"/>
                <a:ea typeface="맑은 고딕" panose="020B0503020000020004" pitchFamily="50" charset="-127"/>
              </a:rPr>
              <a:t>re</a:t>
            </a:r>
          </a:p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>
                <a:solidFill>
                  <a:prstClr val="black"/>
                </a:solidFill>
                <a:latin typeface="맑은 고딕"/>
                <a:ea typeface="맑은 고딕" panose="020B0503020000020004" pitchFamily="50" charset="-127"/>
              </a:rPr>
              <a:t>&gt;&gt;&gt;p=</a:t>
            </a:r>
            <a:r>
              <a:rPr lang="en-US" altLang="ko-KR" dirty="0" err="1">
                <a:solidFill>
                  <a:prstClr val="black"/>
                </a:solidFill>
                <a:latin typeface="맑은 고딕"/>
                <a:ea typeface="맑은 고딕" panose="020B0503020000020004" pitchFamily="50" charset="-127"/>
              </a:rPr>
              <a:t>re.compile</a:t>
            </a:r>
            <a:r>
              <a:rPr lang="en-US" altLang="ko-KR" dirty="0">
                <a:solidFill>
                  <a:prstClr val="black"/>
                </a:solidFill>
                <a:latin typeface="맑은 고딕"/>
                <a:ea typeface="맑은 고딕" panose="020B0503020000020004" pitchFamily="50" charset="-127"/>
              </a:rPr>
              <a:t>(‘ab*’)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CFD3F8A6-4375-46F3-ACFB-47A6E65DE9F1}"/>
              </a:ext>
            </a:extLst>
          </p:cNvPr>
          <p:cNvSpPr txBox="1"/>
          <p:nvPr/>
        </p:nvSpPr>
        <p:spPr>
          <a:xfrm>
            <a:off x="303223" y="4964536"/>
            <a:ext cx="1130530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>
                <a:solidFill>
                  <a:prstClr val="black"/>
                </a:solidFill>
                <a:latin typeface="맑은 고딕"/>
                <a:ea typeface="맑은 고딕" panose="020B0503020000020004" pitchFamily="50" charset="-127"/>
              </a:rPr>
              <a:t>Match </a:t>
            </a:r>
            <a:r>
              <a:rPr lang="ko-KR" altLang="en-US" dirty="0">
                <a:solidFill>
                  <a:prstClr val="black"/>
                </a:solidFill>
                <a:latin typeface="맑은 고딕"/>
                <a:ea typeface="맑은 고딕" panose="020B0503020000020004" pitchFamily="50" charset="-127"/>
              </a:rPr>
              <a:t>객체의 메서드</a:t>
            </a:r>
            <a:endParaRPr lang="en-US" altLang="ko-KR" dirty="0">
              <a:solidFill>
                <a:prstClr val="black"/>
              </a:solidFill>
              <a:latin typeface="맑은 고딕"/>
              <a:ea typeface="맑은 고딕" panose="020B0503020000020004" pitchFamily="50" charset="-127"/>
            </a:endParaRPr>
          </a:p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ko-KR" dirty="0">
              <a:solidFill>
                <a:prstClr val="black"/>
              </a:solidFill>
              <a:latin typeface="맑은 고딕"/>
              <a:ea typeface="맑은 고딕" panose="020B0503020000020004" pitchFamily="50" charset="-127"/>
            </a:endParaRPr>
          </a:p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>
                <a:solidFill>
                  <a:prstClr val="black"/>
                </a:solidFill>
                <a:latin typeface="맑은 고딕"/>
                <a:ea typeface="맑은 고딕" panose="020B0503020000020004" pitchFamily="50" charset="-127"/>
              </a:rPr>
              <a:t>Group(),start(),end(),span()</a:t>
            </a:r>
          </a:p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ko-KR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2" name="직사각형 1">
            <a:extLst>
              <a:ext uri="{FF2B5EF4-FFF2-40B4-BE49-F238E27FC236}">
                <a16:creationId xmlns:a16="http://schemas.microsoft.com/office/drawing/2014/main" id="{48E88F8D-647B-434F-BFE7-1B301B9698F8}"/>
              </a:ext>
            </a:extLst>
          </p:cNvPr>
          <p:cNvSpPr/>
          <p:nvPr/>
        </p:nvSpPr>
        <p:spPr>
          <a:xfrm>
            <a:off x="5893861" y="3244334"/>
            <a:ext cx="4042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dirty="0">
                <a:solidFill>
                  <a:prstClr val="black"/>
                </a:solidFill>
              </a:rPr>
              <a:t>→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5959406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F4E7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>
            <a:extLst>
              <a:ext uri="{FF2B5EF4-FFF2-40B4-BE49-F238E27FC236}">
                <a16:creationId xmlns:a16="http://schemas.microsoft.com/office/drawing/2014/main" id="{0751A68A-A4F5-45C8-A1D0-786FE997F90F}"/>
              </a:ext>
            </a:extLst>
          </p:cNvPr>
          <p:cNvSpPr/>
          <p:nvPr/>
        </p:nvSpPr>
        <p:spPr>
          <a:xfrm>
            <a:off x="2516697" y="2883815"/>
            <a:ext cx="906011" cy="211723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맑은 고딕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162444" y="163286"/>
            <a:ext cx="11867103" cy="6531429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맑은 고딕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2447" y="318352"/>
            <a:ext cx="355257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1F4E79"/>
                </a:solidFill>
                <a:effectLst/>
                <a:uLnTx/>
                <a:uFillTx/>
                <a:latin typeface="Impact" panose="020B0806030902050204" pitchFamily="34" charset="0"/>
                <a:ea typeface="맑은 고딕" panose="020B0503020000020004" pitchFamily="50" charset="-127"/>
                <a:cs typeface="+mn-cs"/>
              </a:rPr>
              <a:t>7</a:t>
            </a:r>
            <a:r>
              <a:rPr kumimoji="0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1F4E79"/>
                </a:solidFill>
                <a:effectLst/>
                <a:uLnTx/>
                <a:uFillTx/>
                <a:latin typeface="Impact" panose="020B0806030902050204" pitchFamily="34" charset="0"/>
                <a:ea typeface="맑은 고딕" panose="020B0503020000020004" pitchFamily="50" charset="-127"/>
                <a:cs typeface="+mn-cs"/>
              </a:rPr>
              <a:t>장 </a:t>
            </a:r>
            <a:r>
              <a:rPr kumimoji="0" lang="ko-KR" altLang="en-US" sz="4000" b="0" i="0" u="none" strike="noStrike" kern="1200" cap="none" spc="0" normalizeH="0" baseline="0" noProof="0" dirty="0" err="1">
                <a:ln>
                  <a:noFill/>
                </a:ln>
                <a:solidFill>
                  <a:srgbClr val="1F4E79"/>
                </a:solidFill>
                <a:effectLst/>
                <a:uLnTx/>
                <a:uFillTx/>
                <a:latin typeface="Impact" panose="020B0806030902050204" pitchFamily="34" charset="0"/>
                <a:ea typeface="맑은 고딕" panose="020B0503020000020004" pitchFamily="50" charset="-127"/>
                <a:cs typeface="+mn-cs"/>
              </a:rPr>
              <a:t>정규표현식</a:t>
            </a:r>
            <a:endParaRPr kumimoji="0" lang="ko-KR" altLang="en-US" sz="4000" b="0" i="0" u="none" strike="noStrike" kern="1200" cap="none" spc="0" normalizeH="0" baseline="0" noProof="0" dirty="0">
              <a:ln>
                <a:noFill/>
              </a:ln>
              <a:solidFill>
                <a:srgbClr val="1F4E79"/>
              </a:solidFill>
              <a:effectLst/>
              <a:uLnTx/>
              <a:uFillTx/>
              <a:latin typeface="Impact" panose="020B0806030902050204" pitchFamily="34" charset="0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12" name="직각 삼각형 11"/>
          <p:cNvSpPr/>
          <p:nvPr/>
        </p:nvSpPr>
        <p:spPr>
          <a:xfrm flipH="1">
            <a:off x="162446" y="5428528"/>
            <a:ext cx="11867103" cy="1245888"/>
          </a:xfrm>
          <a:prstGeom prst="rtTriangle">
            <a:avLst/>
          </a:prstGeom>
          <a:solidFill>
            <a:srgbClr val="1F4E79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맑은 고딕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13" name="직각 삼각형 12"/>
          <p:cNvSpPr/>
          <p:nvPr/>
        </p:nvSpPr>
        <p:spPr>
          <a:xfrm flipH="1">
            <a:off x="6886936" y="4132162"/>
            <a:ext cx="5142611" cy="2542253"/>
          </a:xfrm>
          <a:prstGeom prst="rtTriangle">
            <a:avLst/>
          </a:prstGeom>
          <a:solidFill>
            <a:srgbClr val="1F4E79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맑은 고딕"/>
              <a:ea typeface="맑은 고딕" panose="020B0503020000020004" pitchFamily="50" charset="-127"/>
              <a:cs typeface="+mn-cs"/>
            </a:endParaRPr>
          </a:p>
        </p:txBody>
      </p:sp>
      <p:grpSp>
        <p:nvGrpSpPr>
          <p:cNvPr id="16" name="그룹 15"/>
          <p:cNvGrpSpPr/>
          <p:nvPr/>
        </p:nvGrpSpPr>
        <p:grpSpPr>
          <a:xfrm rot="10800000">
            <a:off x="162447" y="163287"/>
            <a:ext cx="11867106" cy="1727920"/>
            <a:chOff x="162447" y="2577829"/>
            <a:chExt cx="11867106" cy="1727920"/>
          </a:xfrm>
        </p:grpSpPr>
        <p:sp>
          <p:nvSpPr>
            <p:cNvPr id="14" name="직각 삼각형 13"/>
            <p:cNvSpPr/>
            <p:nvPr/>
          </p:nvSpPr>
          <p:spPr>
            <a:xfrm flipH="1">
              <a:off x="162447" y="3326078"/>
              <a:ext cx="11867103" cy="979671"/>
            </a:xfrm>
            <a:prstGeom prst="rtTriangle">
              <a:avLst/>
            </a:prstGeom>
            <a:solidFill>
              <a:srgbClr val="1F4E79">
                <a:alpha val="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endParaRPr>
            </a:p>
          </p:txBody>
        </p:sp>
        <p:sp>
          <p:nvSpPr>
            <p:cNvPr id="15" name="직각 삼각형 14"/>
            <p:cNvSpPr/>
            <p:nvPr/>
          </p:nvSpPr>
          <p:spPr>
            <a:xfrm flipH="1">
              <a:off x="6967962" y="2577829"/>
              <a:ext cx="5061591" cy="1727919"/>
            </a:xfrm>
            <a:prstGeom prst="rtTriangle">
              <a:avLst/>
            </a:prstGeom>
            <a:solidFill>
              <a:srgbClr val="1F4E79">
                <a:alpha val="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endParaRPr>
            </a:p>
          </p:txBody>
        </p:sp>
      </p:grpSp>
      <p:sp>
        <p:nvSpPr>
          <p:cNvPr id="18" name="직각 삼각형 17"/>
          <p:cNvSpPr/>
          <p:nvPr/>
        </p:nvSpPr>
        <p:spPr>
          <a:xfrm rot="10800000" flipH="1" flipV="1">
            <a:off x="162447" y="5995686"/>
            <a:ext cx="11867103" cy="678728"/>
          </a:xfrm>
          <a:prstGeom prst="rtTriangle">
            <a:avLst/>
          </a:prstGeom>
          <a:solidFill>
            <a:srgbClr val="1F4E79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맑은 고딕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CD842C7-56B7-427C-A670-C2720BE597A6}"/>
              </a:ext>
            </a:extLst>
          </p:cNvPr>
          <p:cNvSpPr txBox="1"/>
          <p:nvPr/>
        </p:nvSpPr>
        <p:spPr>
          <a:xfrm>
            <a:off x="303223" y="2803356"/>
            <a:ext cx="98810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lvl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altLang="ko-K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(3)</a:t>
            </a:r>
            <a:r>
              <a:rPr lang="ko-KR" altLang="en-US" dirty="0">
                <a:solidFill>
                  <a:prstClr val="black"/>
                </a:solidFill>
                <a:latin typeface="맑은 고딕"/>
                <a:ea typeface="맑은 고딕" panose="020B0503020000020004" pitchFamily="50" charset="-127"/>
              </a:rPr>
              <a:t> 강력한 정규 표현식의 세계로</a:t>
            </a:r>
            <a:endParaRPr lang="en-US" altLang="ko-KR" dirty="0">
              <a:solidFill>
                <a:prstClr val="black"/>
              </a:solidFill>
              <a:latin typeface="맑은 고딕"/>
              <a:ea typeface="맑은 고딕" panose="020B0503020000020004" pitchFamily="50" charset="-127"/>
            </a:endParaRPr>
          </a:p>
          <a:p>
            <a:pPr marR="0" lvl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ko-KR" altLang="en-US" dirty="0">
                <a:solidFill>
                  <a:prstClr val="black"/>
                </a:solidFill>
                <a:latin typeface="맑은 고딕"/>
                <a:ea typeface="맑은 고딕" panose="020B0503020000020004" pitchFamily="50" charset="-127"/>
              </a:rPr>
              <a:t>    </a:t>
            </a:r>
            <a:endParaRPr lang="en-US" altLang="ko-KR" dirty="0">
              <a:solidFill>
                <a:prstClr val="black"/>
              </a:solidFill>
              <a:latin typeface="맑은 고딕"/>
              <a:ea typeface="맑은 고딕" panose="020B0503020000020004" pitchFamily="50" charset="-127"/>
            </a:endParaRPr>
          </a:p>
          <a:p>
            <a:pPr marR="0" lvl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ko-KR" altLang="en-US" dirty="0" err="1">
                <a:solidFill>
                  <a:prstClr val="black"/>
                </a:solidFill>
                <a:latin typeface="맑은 고딕"/>
                <a:ea typeface="맑은 고딕" panose="020B0503020000020004" pitchFamily="50" charset="-127"/>
              </a:rPr>
              <a:t>매타</a:t>
            </a:r>
            <a:r>
              <a:rPr lang="ko-KR" altLang="en-US" dirty="0">
                <a:solidFill>
                  <a:prstClr val="black"/>
                </a:solidFill>
                <a:latin typeface="맑은 고딕"/>
                <a:ea typeface="맑은 고딕" panose="020B0503020000020004" pitchFamily="50" charset="-127"/>
              </a:rPr>
              <a:t> 문자</a:t>
            </a:r>
            <a:endParaRPr lang="en-US" altLang="ko-KR" dirty="0">
              <a:solidFill>
                <a:prstClr val="black"/>
              </a:solidFill>
              <a:latin typeface="맑은 고딕"/>
              <a:ea typeface="맑은 고딕" panose="020B0503020000020004" pitchFamily="50" charset="-127"/>
            </a:endParaRPr>
          </a:p>
          <a:p>
            <a:pPr lvl="0"/>
            <a:r>
              <a:rPr lang="en-US" altLang="ko-KR" b="1" dirty="0"/>
              <a:t>|,</a:t>
            </a:r>
            <a:r>
              <a:rPr lang="ko-KR" altLang="en-US" b="1" dirty="0"/>
              <a:t> </a:t>
            </a:r>
            <a:r>
              <a:rPr lang="en-US" altLang="ko-KR" b="1" dirty="0"/>
              <a:t>^,</a:t>
            </a:r>
            <a:r>
              <a:rPr lang="ko-KR" altLang="en-US" b="1" dirty="0"/>
              <a:t> </a:t>
            </a:r>
            <a:r>
              <a:rPr lang="en-US" altLang="ko-KR" b="1" dirty="0"/>
              <a:t>$, \A, \Z, \b, \B </a:t>
            </a:r>
            <a:r>
              <a:rPr lang="ko-KR" altLang="en-US" dirty="0"/>
              <a:t>이 있다</a:t>
            </a:r>
            <a:r>
              <a:rPr lang="en-US" altLang="ko-KR" dirty="0"/>
              <a:t>. </a:t>
            </a:r>
            <a:r>
              <a:rPr lang="ko-KR" altLang="en-US" dirty="0"/>
              <a:t>앞의 메타문자와 달리 문자열을 소모 시키지 않는다</a:t>
            </a:r>
            <a:r>
              <a:rPr lang="en-US" altLang="ko-KR" dirty="0"/>
              <a:t>.</a:t>
            </a:r>
            <a:endParaRPr kumimoji="0" lang="en-US" altLang="ko-KR" sz="18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56172B3A-95A3-4518-ACDB-2E23F90F3BFB}"/>
              </a:ext>
            </a:extLst>
          </p:cNvPr>
          <p:cNvSpPr txBox="1"/>
          <p:nvPr/>
        </p:nvSpPr>
        <p:spPr>
          <a:xfrm>
            <a:off x="303222" y="1102603"/>
            <a:ext cx="113053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dirty="0">
                <a:solidFill>
                  <a:prstClr val="black"/>
                </a:solidFill>
                <a:latin typeface="맑은 고딕"/>
                <a:ea typeface="맑은 고딕" panose="020B0503020000020004" pitchFamily="50" charset="-127"/>
              </a:rPr>
              <a:t>컴파일 옵션</a:t>
            </a:r>
            <a:endParaRPr lang="en-US" altLang="ko-KR" dirty="0">
              <a:solidFill>
                <a:prstClr val="black"/>
              </a:solidFill>
              <a:latin typeface="맑은 고딕"/>
              <a:ea typeface="맑은 고딕" panose="020B0503020000020004" pitchFamily="50" charset="-127"/>
            </a:endParaRPr>
          </a:p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정규식을 컴파일 할 때 </a:t>
            </a:r>
            <a:r>
              <a:rPr kumimoji="0" lang="en-US" altLang="ko-K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DOTALL,S IGNORECASE,I MULTILINE,M VERBOSE,X </a:t>
            </a:r>
            <a:r>
              <a:rPr kumimoji="0" lang="ko-KR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과 </a:t>
            </a:r>
            <a:r>
              <a:rPr lang="ko-KR" altLang="en-US" dirty="0">
                <a:solidFill>
                  <a:prstClr val="black"/>
                </a:solidFill>
                <a:latin typeface="맑은 고딕"/>
                <a:ea typeface="맑은 고딕" panose="020B0503020000020004" pitchFamily="50" charset="-127"/>
              </a:rPr>
              <a:t>같</a:t>
            </a:r>
            <a:r>
              <a:rPr kumimoji="0" lang="ko-KR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은 옵션을 사용할 수 있다</a:t>
            </a:r>
            <a:r>
              <a:rPr kumimoji="0" lang="en-US" altLang="ko-K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.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CFD3F8A6-4375-46F3-ACFB-47A6E65DE9F1}"/>
              </a:ext>
            </a:extLst>
          </p:cNvPr>
          <p:cNvSpPr txBox="1"/>
          <p:nvPr/>
        </p:nvSpPr>
        <p:spPr>
          <a:xfrm>
            <a:off x="303221" y="4175453"/>
            <a:ext cx="1130530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dirty="0" err="1">
                <a:solidFill>
                  <a:prstClr val="black"/>
                </a:solidFill>
                <a:latin typeface="맑은 고딕"/>
                <a:ea typeface="맑은 고딕" panose="020B0503020000020004" pitchFamily="50" charset="-127"/>
              </a:rPr>
              <a:t>그룹핑</a:t>
            </a:r>
            <a:endParaRPr lang="en-US" altLang="ko-KR" dirty="0">
              <a:solidFill>
                <a:prstClr val="black"/>
              </a:solidFill>
              <a:latin typeface="맑은 고딕"/>
              <a:ea typeface="맑은 고딕" panose="020B0503020000020004" pitchFamily="50" charset="-127"/>
            </a:endParaRPr>
          </a:p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dirty="0">
                <a:solidFill>
                  <a:prstClr val="black"/>
                </a:solidFill>
                <a:latin typeface="맑은 고딕"/>
                <a:ea typeface="맑은 고딕" panose="020B0503020000020004" pitchFamily="50" charset="-127"/>
              </a:rPr>
              <a:t>어떤 문자열을 계속해서 반복되는지 조사하는 정규식을 만들 때 사용</a:t>
            </a:r>
            <a:endParaRPr lang="en-US" altLang="ko-KR" dirty="0">
              <a:solidFill>
                <a:prstClr val="black"/>
              </a:solidFill>
              <a:latin typeface="맑은 고딕"/>
              <a:ea typeface="맑은 고딕" panose="020B0503020000020004" pitchFamily="50" charset="-127"/>
            </a:endParaRPr>
          </a:p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>
                <a:solidFill>
                  <a:prstClr val="black"/>
                </a:solidFill>
                <a:latin typeface="맑은 고딕"/>
                <a:ea typeface="맑은 고딕" panose="020B0503020000020004" pitchFamily="50" charset="-127"/>
              </a:rPr>
              <a:t>Group(0), group(1), group(n)…..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F85E601-74F4-41AD-88D0-5DA2B846C213}"/>
              </a:ext>
            </a:extLst>
          </p:cNvPr>
          <p:cNvSpPr txBox="1"/>
          <p:nvPr/>
        </p:nvSpPr>
        <p:spPr>
          <a:xfrm>
            <a:off x="303222" y="1879992"/>
            <a:ext cx="113053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dirty="0">
                <a:solidFill>
                  <a:prstClr val="black"/>
                </a:solidFill>
                <a:latin typeface="맑은 고딕"/>
                <a:ea typeface="맑은 고딕" panose="020B0503020000020004" pitchFamily="50" charset="-127"/>
              </a:rPr>
              <a:t>백슬래시 문제</a:t>
            </a:r>
            <a:endParaRPr lang="en-US" altLang="ko-KR" dirty="0">
              <a:solidFill>
                <a:prstClr val="black"/>
              </a:solidFill>
              <a:latin typeface="맑은 고딕"/>
              <a:ea typeface="맑은 고딕" panose="020B0503020000020004" pitchFamily="50" charset="-127"/>
            </a:endParaRPr>
          </a:p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dirty="0" err="1">
                <a:solidFill>
                  <a:prstClr val="black"/>
                </a:solidFill>
                <a:latin typeface="맑은 고딕"/>
                <a:ea typeface="맑은 고딕" panose="020B0503020000020004" pitchFamily="50" charset="-127"/>
              </a:rPr>
              <a:t>정규식</a:t>
            </a:r>
            <a:r>
              <a:rPr lang="ko-KR" altLang="en-US" dirty="0">
                <a:solidFill>
                  <a:prstClr val="black"/>
                </a:solidFill>
                <a:latin typeface="맑은 고딕"/>
                <a:ea typeface="맑은 고딕" panose="020B0503020000020004" pitchFamily="50" charset="-127"/>
              </a:rPr>
              <a:t> 엔진에서 사용할 때</a:t>
            </a:r>
            <a:r>
              <a:rPr lang="en-US" altLang="ko-KR" dirty="0">
                <a:solidFill>
                  <a:prstClr val="black"/>
                </a:solidFill>
                <a:latin typeface="맑은 고딕"/>
                <a:ea typeface="맑은 고딕" panose="020B0503020000020004" pitchFamily="50" charset="-127"/>
              </a:rPr>
              <a:t> </a:t>
            </a:r>
            <a:r>
              <a:rPr lang="ko-KR" altLang="en-US" dirty="0">
                <a:solidFill>
                  <a:prstClr val="black"/>
                </a:solidFill>
                <a:latin typeface="맑은 고딕"/>
                <a:ea typeface="맑은 고딕" panose="020B0503020000020004" pitchFamily="50" charset="-127"/>
              </a:rPr>
              <a:t>＼를 </a:t>
            </a:r>
            <a:r>
              <a:rPr lang="en-US" altLang="ko-KR" dirty="0">
                <a:solidFill>
                  <a:prstClr val="black"/>
                </a:solidFill>
                <a:latin typeface="맑은 고딕"/>
                <a:ea typeface="맑은 고딕" panose="020B0503020000020004" pitchFamily="50" charset="-127"/>
              </a:rPr>
              <a:t>4</a:t>
            </a:r>
            <a:r>
              <a:rPr lang="ko-KR" altLang="en-US" dirty="0">
                <a:solidFill>
                  <a:prstClr val="black"/>
                </a:solidFill>
                <a:latin typeface="맑은 고딕"/>
                <a:ea typeface="맑은 고딕" panose="020B0503020000020004" pitchFamily="50" charset="-127"/>
              </a:rPr>
              <a:t>번 써야 하지만 </a:t>
            </a:r>
            <a:r>
              <a:rPr lang="en-US" altLang="ko-KR" dirty="0">
                <a:solidFill>
                  <a:prstClr val="black"/>
                </a:solidFill>
                <a:latin typeface="맑은 고딕"/>
                <a:ea typeface="맑은 고딕" panose="020B0503020000020004" pitchFamily="50" charset="-127"/>
              </a:rPr>
              <a:t>r</a:t>
            </a:r>
            <a:r>
              <a:rPr lang="ko-KR" altLang="en-US" dirty="0">
                <a:solidFill>
                  <a:prstClr val="black"/>
                </a:solidFill>
                <a:latin typeface="맑은 고딕"/>
                <a:ea typeface="맑은 고딕" panose="020B0503020000020004" pitchFamily="50" charset="-127"/>
              </a:rPr>
              <a:t>문자를 삽입하면 </a:t>
            </a:r>
            <a:r>
              <a:rPr lang="en-US" altLang="ko-KR" dirty="0">
                <a:solidFill>
                  <a:prstClr val="black"/>
                </a:solidFill>
                <a:latin typeface="맑은 고딕"/>
                <a:ea typeface="맑은 고딕" panose="020B0503020000020004" pitchFamily="50" charset="-127"/>
              </a:rPr>
              <a:t>2</a:t>
            </a:r>
            <a:r>
              <a:rPr lang="ko-KR" altLang="en-US" dirty="0">
                <a:solidFill>
                  <a:prstClr val="black"/>
                </a:solidFill>
                <a:latin typeface="맑은 고딕"/>
                <a:ea typeface="맑은 고딕" panose="020B0503020000020004" pitchFamily="50" charset="-127"/>
              </a:rPr>
              <a:t>개를 쓴 것과 똑같다</a:t>
            </a:r>
            <a:r>
              <a:rPr lang="en-US" altLang="ko-KR" dirty="0">
                <a:solidFill>
                  <a:prstClr val="black"/>
                </a:solidFill>
                <a:latin typeface="맑은 고딕"/>
                <a:ea typeface="맑은 고딕" panose="020B0503020000020004" pitchFamily="50" charset="-127"/>
              </a:rPr>
              <a:t>.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63C855BC-FBAE-4D39-AEAD-B82772003D88}"/>
              </a:ext>
            </a:extLst>
          </p:cNvPr>
          <p:cNvSpPr txBox="1"/>
          <p:nvPr/>
        </p:nvSpPr>
        <p:spPr>
          <a:xfrm>
            <a:off x="303220" y="5227260"/>
            <a:ext cx="113053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dirty="0">
                <a:solidFill>
                  <a:prstClr val="black"/>
                </a:solidFill>
                <a:latin typeface="맑은 고딕"/>
                <a:ea typeface="맑은 고딕" panose="020B0503020000020004" pitchFamily="50" charset="-127"/>
              </a:rPr>
              <a:t>전방탐색</a:t>
            </a:r>
            <a:endParaRPr lang="en-US" altLang="ko-KR" dirty="0">
              <a:solidFill>
                <a:prstClr val="black"/>
              </a:solidFill>
              <a:latin typeface="맑은 고딕"/>
              <a:ea typeface="맑은 고딕" panose="020B0503020000020004" pitchFamily="50" charset="-127"/>
            </a:endParaRPr>
          </a:p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dirty="0">
                <a:solidFill>
                  <a:prstClr val="black"/>
                </a:solidFill>
                <a:latin typeface="맑은 고딕"/>
                <a:ea typeface="맑은 고딕" panose="020B0503020000020004" pitchFamily="50" charset="-127"/>
              </a:rPr>
              <a:t>긍정형</a:t>
            </a:r>
            <a:r>
              <a:rPr lang="en-US" altLang="ko-KR" dirty="0">
                <a:solidFill>
                  <a:prstClr val="black"/>
                </a:solidFill>
                <a:latin typeface="맑은 고딕"/>
                <a:ea typeface="맑은 고딕" panose="020B0503020000020004" pitchFamily="50" charset="-127"/>
              </a:rPr>
              <a:t>(?=…)</a:t>
            </a:r>
            <a:r>
              <a:rPr lang="ko-KR" altLang="en-US" dirty="0">
                <a:solidFill>
                  <a:prstClr val="black"/>
                </a:solidFill>
                <a:latin typeface="맑은 고딕"/>
                <a:ea typeface="맑은 고딕" panose="020B0503020000020004" pitchFamily="50" charset="-127"/>
              </a:rPr>
              <a:t>과 부정형</a:t>
            </a:r>
            <a:r>
              <a:rPr lang="en-US" altLang="ko-KR" dirty="0">
                <a:solidFill>
                  <a:prstClr val="black"/>
                </a:solidFill>
                <a:latin typeface="맑은 고딕"/>
                <a:ea typeface="맑은 고딕" panose="020B0503020000020004" pitchFamily="50" charset="-127"/>
              </a:rPr>
              <a:t>(?!...)</a:t>
            </a:r>
            <a:r>
              <a:rPr lang="ko-KR" altLang="en-US" dirty="0">
                <a:solidFill>
                  <a:prstClr val="black"/>
                </a:solidFill>
                <a:latin typeface="맑은 고딕"/>
                <a:ea typeface="맑은 고딕" panose="020B0503020000020004" pitchFamily="50" charset="-127"/>
              </a:rPr>
              <a:t>으로 나뉘어 있다</a:t>
            </a:r>
            <a:r>
              <a:rPr lang="en-US" altLang="ko-KR" dirty="0">
                <a:solidFill>
                  <a:prstClr val="black"/>
                </a:solidFill>
                <a:latin typeface="맑은 고딕"/>
                <a:ea typeface="맑은 고딕" panose="020B0503020000020004" pitchFamily="50" charset="-127"/>
              </a:rPr>
              <a:t>.</a:t>
            </a:r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262896A1-BA8F-4DDE-8DF5-792C102276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2696" tIns="0" rIns="12696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o-KR" altLang="ko-KR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  <a:ea typeface="Menlo"/>
                <a:cs typeface="Consolas" panose="020B0609020204030204" pitchFamily="49" charset="0"/>
              </a:rPr>
              <a:t>(?=...)</a:t>
            </a:r>
            <a:endParaRPr kumimoji="0" lang="ko-KR" altLang="ko-K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28172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F4E7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162444" y="163286"/>
            <a:ext cx="11867103" cy="6531429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맑은 고딕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2447" y="318352"/>
            <a:ext cx="355257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1F4E79"/>
                </a:solidFill>
                <a:effectLst/>
                <a:uLnTx/>
                <a:uFillTx/>
                <a:latin typeface="Impact" panose="020B0806030902050204" pitchFamily="34" charset="0"/>
                <a:ea typeface="맑은 고딕" panose="020B0503020000020004" pitchFamily="50" charset="-127"/>
                <a:cs typeface="+mn-cs"/>
              </a:rPr>
              <a:t>7</a:t>
            </a:r>
            <a:r>
              <a:rPr kumimoji="0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1F4E79"/>
                </a:solidFill>
                <a:effectLst/>
                <a:uLnTx/>
                <a:uFillTx/>
                <a:latin typeface="Impact" panose="020B0806030902050204" pitchFamily="34" charset="0"/>
                <a:ea typeface="맑은 고딕" panose="020B0503020000020004" pitchFamily="50" charset="-127"/>
                <a:cs typeface="+mn-cs"/>
              </a:rPr>
              <a:t>장 </a:t>
            </a:r>
            <a:r>
              <a:rPr kumimoji="0" lang="ko-KR" altLang="en-US" sz="4000" b="0" i="0" u="none" strike="noStrike" kern="1200" cap="none" spc="0" normalizeH="0" baseline="0" noProof="0" dirty="0" err="1">
                <a:ln>
                  <a:noFill/>
                </a:ln>
                <a:solidFill>
                  <a:srgbClr val="1F4E79"/>
                </a:solidFill>
                <a:effectLst/>
                <a:uLnTx/>
                <a:uFillTx/>
                <a:latin typeface="Impact" panose="020B0806030902050204" pitchFamily="34" charset="0"/>
                <a:ea typeface="맑은 고딕" panose="020B0503020000020004" pitchFamily="50" charset="-127"/>
                <a:cs typeface="+mn-cs"/>
              </a:rPr>
              <a:t>정규표현식</a:t>
            </a:r>
            <a:endParaRPr kumimoji="0" lang="ko-KR" altLang="en-US" sz="4000" b="0" i="0" u="none" strike="noStrike" kern="1200" cap="none" spc="0" normalizeH="0" baseline="0" noProof="0" dirty="0">
              <a:ln>
                <a:noFill/>
              </a:ln>
              <a:solidFill>
                <a:srgbClr val="1F4E79"/>
              </a:solidFill>
              <a:effectLst/>
              <a:uLnTx/>
              <a:uFillTx/>
              <a:latin typeface="Impact" panose="020B0806030902050204" pitchFamily="34" charset="0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12" name="직각 삼각형 11"/>
          <p:cNvSpPr/>
          <p:nvPr/>
        </p:nvSpPr>
        <p:spPr>
          <a:xfrm flipH="1">
            <a:off x="162446" y="5428528"/>
            <a:ext cx="11867103" cy="1245888"/>
          </a:xfrm>
          <a:prstGeom prst="rtTriangle">
            <a:avLst/>
          </a:prstGeom>
          <a:solidFill>
            <a:srgbClr val="1F4E79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맑은 고딕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13" name="직각 삼각형 12"/>
          <p:cNvSpPr/>
          <p:nvPr/>
        </p:nvSpPr>
        <p:spPr>
          <a:xfrm flipH="1">
            <a:off x="6886936" y="4132162"/>
            <a:ext cx="5142611" cy="2542253"/>
          </a:xfrm>
          <a:prstGeom prst="rtTriangle">
            <a:avLst/>
          </a:prstGeom>
          <a:solidFill>
            <a:srgbClr val="1F4E79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맑은 고딕"/>
              <a:ea typeface="맑은 고딕" panose="020B0503020000020004" pitchFamily="50" charset="-127"/>
              <a:cs typeface="+mn-cs"/>
            </a:endParaRPr>
          </a:p>
        </p:txBody>
      </p:sp>
      <p:grpSp>
        <p:nvGrpSpPr>
          <p:cNvPr id="16" name="그룹 15"/>
          <p:cNvGrpSpPr/>
          <p:nvPr/>
        </p:nvGrpSpPr>
        <p:grpSpPr>
          <a:xfrm rot="10800000">
            <a:off x="162447" y="163287"/>
            <a:ext cx="11867106" cy="1727920"/>
            <a:chOff x="162447" y="2577829"/>
            <a:chExt cx="11867106" cy="1727920"/>
          </a:xfrm>
        </p:grpSpPr>
        <p:sp>
          <p:nvSpPr>
            <p:cNvPr id="14" name="직각 삼각형 13"/>
            <p:cNvSpPr/>
            <p:nvPr/>
          </p:nvSpPr>
          <p:spPr>
            <a:xfrm flipH="1">
              <a:off x="162447" y="3326078"/>
              <a:ext cx="11867103" cy="979671"/>
            </a:xfrm>
            <a:prstGeom prst="rtTriangle">
              <a:avLst/>
            </a:prstGeom>
            <a:solidFill>
              <a:srgbClr val="1F4E79">
                <a:alpha val="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endParaRPr>
            </a:p>
          </p:txBody>
        </p:sp>
        <p:sp>
          <p:nvSpPr>
            <p:cNvPr id="15" name="직각 삼각형 14"/>
            <p:cNvSpPr/>
            <p:nvPr/>
          </p:nvSpPr>
          <p:spPr>
            <a:xfrm flipH="1">
              <a:off x="6967962" y="2577829"/>
              <a:ext cx="5061591" cy="1727919"/>
            </a:xfrm>
            <a:prstGeom prst="rtTriangle">
              <a:avLst/>
            </a:prstGeom>
            <a:solidFill>
              <a:srgbClr val="1F4E79">
                <a:alpha val="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endParaRPr>
            </a:p>
          </p:txBody>
        </p:sp>
      </p:grpSp>
      <p:sp>
        <p:nvSpPr>
          <p:cNvPr id="18" name="직각 삼각형 17"/>
          <p:cNvSpPr/>
          <p:nvPr/>
        </p:nvSpPr>
        <p:spPr>
          <a:xfrm rot="10800000" flipH="1" flipV="1">
            <a:off x="162447" y="5995686"/>
            <a:ext cx="11867103" cy="678728"/>
          </a:xfrm>
          <a:prstGeom prst="rtTriangle">
            <a:avLst/>
          </a:prstGeom>
          <a:solidFill>
            <a:srgbClr val="1F4E79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맑은 고딕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2B07FC3-8EEA-4773-B62B-E8858A5F9845}"/>
              </a:ext>
            </a:extLst>
          </p:cNvPr>
          <p:cNvSpPr txBox="1"/>
          <p:nvPr/>
        </p:nvSpPr>
        <p:spPr>
          <a:xfrm>
            <a:off x="303228" y="1118673"/>
            <a:ext cx="1130530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문자열 바꾸기</a:t>
            </a:r>
            <a:endParaRPr kumimoji="0" lang="en-US" altLang="ko-KR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50" charset="-127"/>
              <a:cs typeface="+mn-cs"/>
            </a:endParaRPr>
          </a:p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ko-KR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50" charset="-127"/>
              <a:cs typeface="+mn-cs"/>
            </a:endParaRPr>
          </a:p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Sub</a:t>
            </a:r>
            <a:r>
              <a:rPr kumimoji="0" lang="ko-KR" alt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매서드를</a:t>
            </a:r>
            <a:r>
              <a:rPr kumimoji="0" lang="ko-KR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 이용하면 정규식과 매치되는 부분을 다른 문자로 쉽게 바꿀 수 있다</a:t>
            </a:r>
            <a:r>
              <a:rPr kumimoji="0" lang="en-US" altLang="ko-K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.</a:t>
            </a:r>
          </a:p>
          <a:p>
            <a:pPr lvl="0"/>
            <a:r>
              <a:rPr lang="en-US" altLang="ko-KR" dirty="0"/>
              <a:t>&gt;&gt;&gt; </a:t>
            </a:r>
            <a:r>
              <a:rPr lang="en-US" altLang="ko-KR" dirty="0" err="1"/>
              <a:t>p.sub</a:t>
            </a:r>
            <a:r>
              <a:rPr lang="en-US" altLang="ko-KR" dirty="0"/>
              <a:t>('</a:t>
            </a:r>
            <a:r>
              <a:rPr lang="en-US" altLang="ko-KR" dirty="0" err="1"/>
              <a:t>colour</a:t>
            </a:r>
            <a:r>
              <a:rPr lang="en-US" altLang="ko-KR" dirty="0"/>
              <a:t>', 'blue socks and red shoes', </a:t>
            </a:r>
            <a:r>
              <a:rPr lang="en-US" altLang="ko-KR" dirty="0">
                <a:highlight>
                  <a:srgbClr val="FFFF00"/>
                </a:highlight>
              </a:rPr>
              <a:t>count=1</a:t>
            </a:r>
            <a:r>
              <a:rPr lang="en-US" altLang="ko-KR" dirty="0"/>
              <a:t>) 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CFD3F8A6-4375-46F3-ACFB-47A6E65DE9F1}"/>
              </a:ext>
            </a:extLst>
          </p:cNvPr>
          <p:cNvSpPr txBox="1"/>
          <p:nvPr/>
        </p:nvSpPr>
        <p:spPr>
          <a:xfrm>
            <a:off x="303227" y="2634534"/>
            <a:ext cx="1130530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Greedy vs Non-Greedy</a:t>
            </a:r>
          </a:p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ko-KR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50" charset="-127"/>
              <a:cs typeface="+mn-cs"/>
            </a:endParaRPr>
          </a:p>
          <a:p>
            <a:pPr lvl="0"/>
            <a:r>
              <a:rPr lang="ko-KR" altLang="ko-KR" dirty="0"/>
              <a:t>메타문자는 매우 탐욕스러워서 매치할 수 있는 최대한의 문자열</a:t>
            </a:r>
            <a:r>
              <a:rPr lang="ko-KR" altLang="en-US" dirty="0"/>
              <a:t>을</a:t>
            </a:r>
            <a:r>
              <a:rPr lang="en-US" altLang="ko-KR" dirty="0"/>
              <a:t> </a:t>
            </a:r>
            <a:r>
              <a:rPr lang="ko-KR" altLang="en-US" dirty="0"/>
              <a:t>모두 </a:t>
            </a:r>
            <a:r>
              <a:rPr lang="ko-KR" altLang="en-US" dirty="0" err="1"/>
              <a:t>소모시킴</a:t>
            </a:r>
            <a:endParaRPr lang="en-US" altLang="ko-KR" dirty="0"/>
          </a:p>
          <a:p>
            <a:pPr lvl="0"/>
            <a:r>
              <a:rPr kumimoji="0" lang="ko-KR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그래서 </a:t>
            </a:r>
            <a:r>
              <a:rPr lang="en-US" altLang="ko-KR" dirty="0">
                <a:solidFill>
                  <a:prstClr val="black"/>
                </a:solidFill>
              </a:rPr>
              <a:t>Non-Greedy </a:t>
            </a:r>
            <a:r>
              <a:rPr lang="ko-KR" altLang="en-US" dirty="0">
                <a:solidFill>
                  <a:prstClr val="black"/>
                </a:solidFill>
              </a:rPr>
              <a:t>문자인 </a:t>
            </a:r>
            <a:r>
              <a:rPr lang="en-US" altLang="ko-KR" dirty="0">
                <a:solidFill>
                  <a:prstClr val="black"/>
                </a:solidFill>
              </a:rPr>
              <a:t>?</a:t>
            </a:r>
            <a:r>
              <a:rPr lang="ko-KR" altLang="en-US" dirty="0">
                <a:solidFill>
                  <a:prstClr val="black"/>
                </a:solidFill>
              </a:rPr>
              <a:t>을 사용하면 </a:t>
            </a:r>
            <a:r>
              <a:rPr lang="en-US" altLang="ko-KR" dirty="0">
                <a:solidFill>
                  <a:prstClr val="black"/>
                </a:solidFill>
              </a:rPr>
              <a:t>*</a:t>
            </a:r>
            <a:r>
              <a:rPr lang="ko-KR" altLang="en-US" dirty="0">
                <a:solidFill>
                  <a:prstClr val="black"/>
                </a:solidFill>
              </a:rPr>
              <a:t>의 탐욕을 제한할 수 있다</a:t>
            </a:r>
            <a:r>
              <a:rPr lang="en-US" altLang="ko-KR" dirty="0">
                <a:solidFill>
                  <a:prstClr val="black"/>
                </a:solidFill>
              </a:rPr>
              <a:t>.</a:t>
            </a:r>
          </a:p>
          <a:p>
            <a:pPr lvl="0"/>
            <a:r>
              <a:rPr kumimoji="0" lang="ko-KR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결국 </a:t>
            </a:r>
            <a:r>
              <a:rPr kumimoji="0" lang="en-US" altLang="ko-K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?</a:t>
            </a:r>
            <a:r>
              <a:rPr kumimoji="0" lang="ko-KR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는 가능한 한 가장 최소한의 반복을 수행하도록 도와주는 역할을 한다</a:t>
            </a:r>
            <a:r>
              <a:rPr kumimoji="0" lang="en-US" altLang="ko-K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133051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452</TotalTime>
  <Words>678</Words>
  <Application>Microsoft Office PowerPoint</Application>
  <PresentationFormat>와이드스크린</PresentationFormat>
  <Paragraphs>90</Paragraphs>
  <Slides>7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7</vt:i4>
      </vt:variant>
    </vt:vector>
  </HeadingPairs>
  <TitlesOfParts>
    <vt:vector size="12" baseType="lpstr">
      <vt:lpstr>Arial Unicode MS</vt:lpstr>
      <vt:lpstr>맑은 고딕</vt:lpstr>
      <vt:lpstr>Arial</vt:lpstr>
      <vt:lpstr>Impact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JH</dc:creator>
  <cp:lastModifiedBy>JH</cp:lastModifiedBy>
  <cp:revision>55</cp:revision>
  <dcterms:created xsi:type="dcterms:W3CDTF">2019-01-17T03:46:34Z</dcterms:created>
  <dcterms:modified xsi:type="dcterms:W3CDTF">2019-02-21T06:22:00Z</dcterms:modified>
</cp:coreProperties>
</file>