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8" autoAdjust="0"/>
    <p:restoredTop sz="96362" autoAdjust="0"/>
  </p:normalViewPr>
  <p:slideViewPr>
    <p:cSldViewPr snapToGrid="0">
      <p:cViewPr varScale="1">
        <p:scale>
          <a:sx n="77" d="100"/>
          <a:sy n="77" d="100"/>
        </p:scale>
        <p:origin x="61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E061D471-1791-415C-80FB-5E5C71E8CA21}" type="datetimeFigureOut">
              <a:rPr lang="en-US" smtClean="0"/>
              <a:t>2019-04-10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vert="horz" lIns="45720" tIns="45720" rIns="45720" bIns="45720" rtlCol="0" anchor="ctr">
            <a:normAutofit/>
          </a:bodyPr>
          <a:lstStyle>
            <a:lvl1pPr>
              <a:defRPr lang="en-US"/>
            </a:lvl1pPr>
          </a:lstStyle>
          <a:p>
            <a:fld id="{DB0CA4F3-F7F8-4239-848F-CB675B2B1EE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21273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1D471-1791-415C-80FB-5E5C71E8CA21}" type="datetimeFigureOut">
              <a:rPr lang="en-US" smtClean="0"/>
              <a:t>2019-04-10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CA4F3-F7F8-4239-848F-CB675B2B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375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1D471-1791-415C-80FB-5E5C71E8CA21}" type="datetimeFigureOut">
              <a:rPr lang="en-US" smtClean="0"/>
              <a:t>2019-04-10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CA4F3-F7F8-4239-848F-CB675B2B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36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1D471-1791-415C-80FB-5E5C71E8CA21}" type="datetimeFigureOut">
              <a:rPr lang="en-US" smtClean="0"/>
              <a:t>2019-04-10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CA4F3-F7F8-4239-848F-CB675B2B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410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1D471-1791-415C-80FB-5E5C71E8CA21}" type="datetimeFigureOut">
              <a:rPr lang="en-US" smtClean="0"/>
              <a:t>2019-04-10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CA4F3-F7F8-4239-848F-CB675B2B1EE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04071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1D471-1791-415C-80FB-5E5C71E8CA21}" type="datetimeFigureOut">
              <a:rPr lang="en-US" smtClean="0"/>
              <a:t>2019-04-10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CA4F3-F7F8-4239-848F-CB675B2B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270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7879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26480" y="1717879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FontTx/>
              <a:buNone/>
              <a:defRPr lang="en-US" sz="2000" b="0" kern="1200" spc="10" baseline="0" dirty="0">
                <a:solidFill>
                  <a:schemeClr val="tx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1D471-1791-415C-80FB-5E5C71E8CA21}" type="datetimeFigureOut">
              <a:rPr lang="en-US" smtClean="0"/>
              <a:t>2019-04-10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CA4F3-F7F8-4239-848F-CB675B2B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270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1D471-1791-415C-80FB-5E5C71E8CA21}" type="datetimeFigureOut">
              <a:rPr lang="en-US" smtClean="0"/>
              <a:t>2019-04-10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CA4F3-F7F8-4239-848F-CB675B2B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306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1D471-1791-415C-80FB-5E5C71E8CA21}" type="datetimeFigureOut">
              <a:rPr lang="en-US" smtClean="0"/>
              <a:t>2019-04-10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CA4F3-F7F8-4239-848F-CB675B2B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598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1D471-1791-415C-80FB-5E5C71E8CA21}" type="datetimeFigureOut">
              <a:rPr lang="en-US" smtClean="0"/>
              <a:t>2019-04-10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CA4F3-F7F8-4239-848F-CB675B2B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453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1D471-1791-415C-80FB-5E5C71E8CA21}" type="datetimeFigureOut">
              <a:rPr lang="en-US" smtClean="0"/>
              <a:t>2019-04-10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CA4F3-F7F8-4239-848F-CB675B2B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293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E061D471-1791-415C-80FB-5E5C71E8CA21}" type="datetimeFigureOut">
              <a:rPr lang="en-US" smtClean="0"/>
              <a:t>2019-04-10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rgbClr val="969696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rgbClr val="777777"/>
                </a:solidFill>
              </a:defRPr>
            </a:lvl1pPr>
          </a:lstStyle>
          <a:p>
            <a:fld id="{DB0CA4F3-F7F8-4239-848F-CB675B2B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14099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669B85E-E902-4C83-8ABE-08F526A2F50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altLang="ko-KR" sz="6000" dirty="0"/>
              <a:t>Thinking about Investing</a:t>
            </a:r>
            <a:br>
              <a:rPr lang="en-US" altLang="ko-KR" sz="6000" dirty="0"/>
            </a:br>
            <a:endParaRPr lang="en-US" sz="6000" dirty="0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D829F63C-6CFC-4AF9-B93C-E2B4AADDC52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ko-KR" altLang="en-US" dirty="0"/>
              <a:t>최현석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5309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6D97AF9-834F-4525-8C23-DBE5F58F36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1872" y="758951"/>
            <a:ext cx="9418320" cy="927345"/>
          </a:xfrm>
        </p:spPr>
        <p:txBody>
          <a:bodyPr anchor="ctr">
            <a:normAutofit/>
          </a:bodyPr>
          <a:lstStyle/>
          <a:p>
            <a:pPr algn="ctr"/>
            <a:r>
              <a:rPr lang="ko-KR" altLang="en-US" sz="6000" dirty="0">
                <a:solidFill>
                  <a:schemeClr val="bg2">
                    <a:lumMod val="20000"/>
                    <a:lumOff val="80000"/>
                  </a:schemeClr>
                </a:solidFill>
                <a:latin typeface="나눔손글씨 펜" panose="03040600000000000000" pitchFamily="66" charset="-127"/>
                <a:ea typeface="나눔손글씨 펜" panose="03040600000000000000" pitchFamily="66" charset="-127"/>
              </a:rPr>
              <a:t>투자에 대한 생각</a:t>
            </a:r>
            <a:endParaRPr lang="en-US" sz="6000" dirty="0">
              <a:solidFill>
                <a:schemeClr val="bg2">
                  <a:lumMod val="20000"/>
                  <a:lumOff val="80000"/>
                </a:schemeClr>
              </a:solidFill>
              <a:latin typeface="나눔손글씨 펜" panose="03040600000000000000" pitchFamily="66" charset="-127"/>
              <a:ea typeface="나눔손글씨 펜" panose="03040600000000000000" pitchFamily="66" charset="-127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FD19BF2-8261-4708-80E2-6E948E16C2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1872" y="1686296"/>
            <a:ext cx="9418320" cy="4805944"/>
          </a:xfrm>
        </p:spPr>
        <p:txBody>
          <a:bodyPr anchor="ctr">
            <a:normAutofit/>
          </a:bodyPr>
          <a:lstStyle/>
          <a:p>
            <a:pPr algn="ctr"/>
            <a:r>
              <a:rPr lang="ko-KR" altLang="en-US" sz="7200" dirty="0">
                <a:solidFill>
                  <a:schemeClr val="tx1">
                    <a:lumMod val="95000"/>
                  </a:schemeClr>
                </a:solidFill>
                <a:latin typeface="나눔손글씨 펜" panose="03040600000000000000" pitchFamily="66" charset="-127"/>
                <a:ea typeface="나눔손글씨 펜" panose="03040600000000000000" pitchFamily="66" charset="-127"/>
              </a:rPr>
              <a:t>어떤 생각으로 투자하는가</a:t>
            </a:r>
            <a:r>
              <a:rPr lang="en-US" altLang="ko-KR" sz="7200" dirty="0">
                <a:solidFill>
                  <a:schemeClr val="tx1">
                    <a:lumMod val="95000"/>
                  </a:schemeClr>
                </a:solidFill>
                <a:latin typeface="나눔손글씨 펜" panose="03040600000000000000" pitchFamily="66" charset="-127"/>
                <a:ea typeface="나눔손글씨 펜" panose="03040600000000000000" pitchFamily="66" charset="-127"/>
              </a:rPr>
              <a:t>?</a:t>
            </a:r>
          </a:p>
          <a:p>
            <a:pPr algn="ctr"/>
            <a:r>
              <a:rPr lang="ko-KR" altLang="en-US" sz="7200" dirty="0">
                <a:solidFill>
                  <a:schemeClr val="tx1">
                    <a:lumMod val="95000"/>
                  </a:schemeClr>
                </a:solidFill>
                <a:latin typeface="나눔손글씨 펜" panose="03040600000000000000" pitchFamily="66" charset="-127"/>
                <a:ea typeface="나눔손글씨 펜" panose="03040600000000000000" pitchFamily="66" charset="-127"/>
              </a:rPr>
              <a:t>어떤 기준으로 투자하는가</a:t>
            </a:r>
            <a:r>
              <a:rPr lang="en-US" altLang="ko-KR" sz="7200" dirty="0">
                <a:solidFill>
                  <a:schemeClr val="tx1">
                    <a:lumMod val="95000"/>
                  </a:schemeClr>
                </a:solidFill>
                <a:latin typeface="나눔손글씨 펜" panose="03040600000000000000" pitchFamily="66" charset="-127"/>
                <a:ea typeface="나눔손글씨 펜" panose="03040600000000000000" pitchFamily="66" charset="-127"/>
              </a:rPr>
              <a:t>?</a:t>
            </a:r>
          </a:p>
          <a:p>
            <a:pPr algn="ctr"/>
            <a:endParaRPr lang="en-US" sz="7200" dirty="0">
              <a:solidFill>
                <a:schemeClr val="tx1">
                  <a:lumMod val="95000"/>
                </a:schemeClr>
              </a:solidFill>
              <a:latin typeface="나눔손글씨 펜" panose="03040600000000000000" pitchFamily="66" charset="-127"/>
              <a:ea typeface="나눔손글씨 펜" panose="03040600000000000000" pitchFamily="66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20635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6D97AF9-834F-4525-8C23-DBE5F58F36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1872" y="758951"/>
            <a:ext cx="9418320" cy="927345"/>
          </a:xfrm>
        </p:spPr>
        <p:txBody>
          <a:bodyPr anchor="ctr">
            <a:normAutofit/>
          </a:bodyPr>
          <a:lstStyle/>
          <a:p>
            <a:pPr algn="ctr"/>
            <a:r>
              <a:rPr lang="ko-KR" altLang="en-US" sz="4800" dirty="0">
                <a:solidFill>
                  <a:schemeClr val="bg2">
                    <a:lumMod val="20000"/>
                    <a:lumOff val="80000"/>
                  </a:schemeClr>
                </a:solidFill>
                <a:latin typeface="나눔손글씨 펜" panose="03040600000000000000" pitchFamily="66" charset="-127"/>
                <a:ea typeface="나눔손글씨 펜" panose="03040600000000000000" pitchFamily="66" charset="-127"/>
              </a:rPr>
              <a:t>내가 일하고 싶은 기업에 투자해볼까</a:t>
            </a:r>
            <a:r>
              <a:rPr lang="en-US" altLang="ko-KR" sz="4800" dirty="0">
                <a:solidFill>
                  <a:schemeClr val="bg2">
                    <a:lumMod val="20000"/>
                    <a:lumOff val="80000"/>
                  </a:schemeClr>
                </a:solidFill>
                <a:latin typeface="나눔손글씨 펜" panose="03040600000000000000" pitchFamily="66" charset="-127"/>
                <a:ea typeface="나눔손글씨 펜" panose="03040600000000000000" pitchFamily="66" charset="-127"/>
              </a:rPr>
              <a:t>?</a:t>
            </a:r>
            <a:endParaRPr lang="en-US" sz="4800" dirty="0">
              <a:solidFill>
                <a:schemeClr val="bg2">
                  <a:lumMod val="20000"/>
                  <a:lumOff val="80000"/>
                </a:schemeClr>
              </a:solidFill>
              <a:latin typeface="나눔손글씨 펜" panose="03040600000000000000" pitchFamily="66" charset="-127"/>
              <a:ea typeface="나눔손글씨 펜" panose="03040600000000000000" pitchFamily="66" charset="-127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FD19BF2-8261-4708-80E2-6E948E16C2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1872" y="1686296"/>
            <a:ext cx="9418320" cy="2260516"/>
          </a:xfrm>
        </p:spPr>
        <p:txBody>
          <a:bodyPr anchor="ctr">
            <a:normAutofit/>
          </a:bodyPr>
          <a:lstStyle/>
          <a:p>
            <a:pPr algn="ctr"/>
            <a:r>
              <a:rPr lang="ko-KR" altLang="en-US" sz="6600" dirty="0">
                <a:solidFill>
                  <a:schemeClr val="tx1">
                    <a:lumMod val="95000"/>
                  </a:schemeClr>
                </a:solidFill>
                <a:latin typeface="나눔손글씨 펜" panose="03040600000000000000" pitchFamily="66" charset="-127"/>
                <a:ea typeface="나눔손글씨 펜" panose="03040600000000000000" pitchFamily="66" charset="-127"/>
              </a:rPr>
              <a:t>내가 일하고 싶은 기업은 어떤 기업인가</a:t>
            </a:r>
            <a:r>
              <a:rPr lang="en-US" altLang="ko-KR" sz="6600" dirty="0">
                <a:solidFill>
                  <a:schemeClr val="tx1">
                    <a:lumMod val="95000"/>
                  </a:schemeClr>
                </a:solidFill>
                <a:latin typeface="나눔손글씨 펜" panose="03040600000000000000" pitchFamily="66" charset="-127"/>
                <a:ea typeface="나눔손글씨 펜" panose="03040600000000000000" pitchFamily="66" charset="-127"/>
              </a:rPr>
              <a:t>?</a:t>
            </a:r>
            <a:endParaRPr lang="en-US" sz="6600" dirty="0">
              <a:solidFill>
                <a:schemeClr val="tx1">
                  <a:lumMod val="95000"/>
                </a:schemeClr>
              </a:solidFill>
              <a:latin typeface="나눔손글씨 펜" panose="03040600000000000000" pitchFamily="66" charset="-127"/>
              <a:ea typeface="나눔손글씨 펜" panose="03040600000000000000" pitchFamily="66" charset="-127"/>
            </a:endParaRPr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0E056D65-5190-4027-966D-E23054FE31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7633" y="4409598"/>
            <a:ext cx="1080000" cy="1080000"/>
          </a:xfrm>
          <a:prstGeom prst="rect">
            <a:avLst/>
          </a:prstGeom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6A264469-9A41-4B8D-B60D-B5B662DE9A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3420" y="4409598"/>
            <a:ext cx="1080000" cy="1080000"/>
          </a:xfrm>
          <a:prstGeom prst="rect">
            <a:avLst/>
          </a:prstGeom>
        </p:spPr>
      </p:pic>
      <p:pic>
        <p:nvPicPr>
          <p:cNvPr id="11" name="그림 10">
            <a:extLst>
              <a:ext uri="{FF2B5EF4-FFF2-40B4-BE49-F238E27FC236}">
                <a16:creationId xmlns:a16="http://schemas.microsoft.com/office/drawing/2014/main" id="{FBDED1AB-8D60-4B48-BB15-58CF7427C04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4994" y="4229598"/>
            <a:ext cx="2168470" cy="720000"/>
          </a:xfrm>
          <a:prstGeom prst="rect">
            <a:avLst/>
          </a:prstGeom>
        </p:spPr>
      </p:pic>
      <p:pic>
        <p:nvPicPr>
          <p:cNvPr id="13" name="그림 12">
            <a:extLst>
              <a:ext uri="{FF2B5EF4-FFF2-40B4-BE49-F238E27FC236}">
                <a16:creationId xmlns:a16="http://schemas.microsoft.com/office/drawing/2014/main" id="{312057E8-B4EE-465F-84DD-68BFABC6420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180" y="4858732"/>
            <a:ext cx="1063029" cy="82800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3658B129-AA9E-4D18-9006-A3F6A01C3A0E}"/>
              </a:ext>
            </a:extLst>
          </p:cNvPr>
          <p:cNvSpPr txBox="1"/>
          <p:nvPr/>
        </p:nvSpPr>
        <p:spPr>
          <a:xfrm>
            <a:off x="514657" y="5728838"/>
            <a:ext cx="300595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2400" b="1" dirty="0"/>
              <a:t>기업 규모</a:t>
            </a:r>
            <a:endParaRPr lang="en-US" altLang="ko-KR" sz="2400" b="1" dirty="0"/>
          </a:p>
          <a:p>
            <a:pPr algn="ctr"/>
            <a:r>
              <a:rPr lang="en-US" altLang="ko-KR" dirty="0"/>
              <a:t>(</a:t>
            </a:r>
            <a:r>
              <a:rPr lang="ko-KR" altLang="en-US" dirty="0"/>
              <a:t>대기업</a:t>
            </a:r>
            <a:r>
              <a:rPr lang="en-US" altLang="ko-KR" dirty="0"/>
              <a:t>/</a:t>
            </a:r>
            <a:r>
              <a:rPr lang="ko-KR" altLang="en-US" dirty="0"/>
              <a:t>중견기업</a:t>
            </a:r>
            <a:r>
              <a:rPr lang="en-US" altLang="ko-KR" dirty="0"/>
              <a:t>/</a:t>
            </a:r>
            <a:r>
              <a:rPr lang="ko-KR" altLang="en-US" dirty="0"/>
              <a:t>중소기업</a:t>
            </a:r>
            <a:r>
              <a:rPr lang="en-US" altLang="ko-KR" dirty="0"/>
              <a:t>)</a:t>
            </a:r>
            <a:endParaRPr 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CAD01EB-F1C7-4EA6-A546-03A0C016FF7E}"/>
              </a:ext>
            </a:extLst>
          </p:cNvPr>
          <p:cNvSpPr txBox="1"/>
          <p:nvPr/>
        </p:nvSpPr>
        <p:spPr>
          <a:xfrm>
            <a:off x="4285231" y="5728838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2400" b="1" dirty="0"/>
              <a:t>인지도</a:t>
            </a:r>
            <a:endParaRPr 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C6D4D67-7D16-418A-9F4F-A27C19C6E292}"/>
              </a:ext>
            </a:extLst>
          </p:cNvPr>
          <p:cNvSpPr txBox="1"/>
          <p:nvPr/>
        </p:nvSpPr>
        <p:spPr>
          <a:xfrm>
            <a:off x="7313310" y="5728838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2400" b="1" dirty="0"/>
              <a:t>연봉</a:t>
            </a:r>
            <a:endParaRPr lang="en-US" altLang="ko-KR" sz="2400" b="1" dirty="0"/>
          </a:p>
        </p:txBody>
      </p:sp>
      <p:pic>
        <p:nvPicPr>
          <p:cNvPr id="24" name="그림 23">
            <a:extLst>
              <a:ext uri="{FF2B5EF4-FFF2-40B4-BE49-F238E27FC236}">
                <a16:creationId xmlns:a16="http://schemas.microsoft.com/office/drawing/2014/main" id="{558AD0C2-81D3-4A93-914E-92FD0006AAA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4565" y="4186052"/>
            <a:ext cx="1440000" cy="1440000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64DC472B-AA7B-4A04-AAE5-FAFDEED57729}"/>
              </a:ext>
            </a:extLst>
          </p:cNvPr>
          <p:cNvSpPr txBox="1"/>
          <p:nvPr/>
        </p:nvSpPr>
        <p:spPr>
          <a:xfrm>
            <a:off x="9714455" y="5728838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2400" b="1" dirty="0"/>
              <a:t>복지</a:t>
            </a:r>
            <a:endParaRPr lang="en-US" altLang="ko-KR" sz="2400" b="1" dirty="0"/>
          </a:p>
        </p:txBody>
      </p:sp>
      <p:sp>
        <p:nvSpPr>
          <p:cNvPr id="26" name="내용 개체 틀 2">
            <a:extLst>
              <a:ext uri="{FF2B5EF4-FFF2-40B4-BE49-F238E27FC236}">
                <a16:creationId xmlns:a16="http://schemas.microsoft.com/office/drawing/2014/main" id="{DE3264C6-C715-40FD-AE39-94474E9F77F2}"/>
              </a:ext>
            </a:extLst>
          </p:cNvPr>
          <p:cNvSpPr txBox="1">
            <a:spLocks/>
          </p:cNvSpPr>
          <p:nvPr/>
        </p:nvSpPr>
        <p:spPr>
          <a:xfrm>
            <a:off x="1261872" y="1686296"/>
            <a:ext cx="9418320" cy="22605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None/>
              <a:defRPr sz="2200" kern="1200" spc="10" baseline="0">
                <a:solidFill>
                  <a:schemeClr val="tx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6000" dirty="0">
                <a:solidFill>
                  <a:schemeClr val="tx1">
                    <a:lumMod val="95000"/>
                  </a:schemeClr>
                </a:solidFill>
                <a:latin typeface="나눔손글씨 펜" panose="03040600000000000000" pitchFamily="66" charset="-127"/>
                <a:ea typeface="나눔손글씨 펜" panose="03040600000000000000" pitchFamily="66" charset="-127"/>
              </a:rPr>
              <a:t>내가 투자하고 싶은 기업은 어떤 기업인가</a:t>
            </a:r>
            <a:r>
              <a:rPr lang="en-US" altLang="ko-KR" sz="6000" dirty="0">
                <a:solidFill>
                  <a:schemeClr val="tx1">
                    <a:lumMod val="95000"/>
                  </a:schemeClr>
                </a:solidFill>
                <a:latin typeface="나눔손글씨 펜" panose="03040600000000000000" pitchFamily="66" charset="-127"/>
                <a:ea typeface="나눔손글씨 펜" panose="03040600000000000000" pitchFamily="66" charset="-127"/>
              </a:rPr>
              <a:t>?</a:t>
            </a:r>
            <a:endParaRPr lang="en-US" sz="6000" dirty="0">
              <a:solidFill>
                <a:schemeClr val="tx1">
                  <a:lumMod val="95000"/>
                </a:schemeClr>
              </a:solidFill>
              <a:latin typeface="나눔손글씨 펜" panose="03040600000000000000" pitchFamily="66" charset="-127"/>
              <a:ea typeface="나눔손글씨 펜" panose="03040600000000000000" pitchFamily="66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39374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build="p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6D97AF9-834F-4525-8C23-DBE5F58F36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1872" y="758951"/>
            <a:ext cx="9418320" cy="927345"/>
          </a:xfrm>
        </p:spPr>
        <p:txBody>
          <a:bodyPr anchor="ctr">
            <a:normAutofit/>
          </a:bodyPr>
          <a:lstStyle/>
          <a:p>
            <a:pPr algn="ctr"/>
            <a:r>
              <a:rPr lang="ko-KR" altLang="en-US" sz="4800" dirty="0">
                <a:solidFill>
                  <a:schemeClr val="bg2">
                    <a:lumMod val="20000"/>
                    <a:lumOff val="80000"/>
                  </a:schemeClr>
                </a:solidFill>
                <a:latin typeface="나눔손글씨 펜" panose="03040600000000000000" pitchFamily="66" charset="-127"/>
                <a:ea typeface="나눔손글씨 펜" panose="03040600000000000000" pitchFamily="66" charset="-127"/>
              </a:rPr>
              <a:t>이렇게 접근해보는 건 어떨까</a:t>
            </a:r>
            <a:r>
              <a:rPr lang="en-US" altLang="ko-KR" sz="4800" dirty="0">
                <a:solidFill>
                  <a:schemeClr val="bg2">
                    <a:lumMod val="20000"/>
                    <a:lumOff val="80000"/>
                  </a:schemeClr>
                </a:solidFill>
                <a:latin typeface="나눔손글씨 펜" panose="03040600000000000000" pitchFamily="66" charset="-127"/>
                <a:ea typeface="나눔손글씨 펜" panose="03040600000000000000" pitchFamily="66" charset="-127"/>
              </a:rPr>
              <a:t>?</a:t>
            </a:r>
            <a:endParaRPr lang="en-US" sz="4800" dirty="0">
              <a:solidFill>
                <a:schemeClr val="bg2">
                  <a:lumMod val="20000"/>
                  <a:lumOff val="80000"/>
                </a:schemeClr>
              </a:solidFill>
              <a:latin typeface="나눔손글씨 펜" panose="03040600000000000000" pitchFamily="66" charset="-127"/>
              <a:ea typeface="나눔손글씨 펜" panose="03040600000000000000" pitchFamily="66" charset="-127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FD19BF2-8261-4708-80E2-6E948E16C2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1872" y="1686296"/>
            <a:ext cx="9418320" cy="2396013"/>
          </a:xfrm>
        </p:spPr>
        <p:txBody>
          <a:bodyPr anchor="ctr">
            <a:normAutofit/>
          </a:bodyPr>
          <a:lstStyle/>
          <a:p>
            <a:pPr algn="ctr"/>
            <a:r>
              <a:rPr lang="ko-KR" altLang="en-US" sz="6600" dirty="0">
                <a:solidFill>
                  <a:schemeClr val="tx1">
                    <a:lumMod val="95000"/>
                  </a:schemeClr>
                </a:solidFill>
                <a:latin typeface="나눔손글씨 펜" panose="03040600000000000000" pitchFamily="66" charset="-127"/>
                <a:ea typeface="나눔손글씨 펜" panose="03040600000000000000" pitchFamily="66" charset="-127"/>
              </a:rPr>
              <a:t>나는 사람을 볼 때 어떤 것을 보는가</a:t>
            </a:r>
            <a:r>
              <a:rPr lang="en-US" altLang="ko-KR" sz="6600" dirty="0">
                <a:solidFill>
                  <a:schemeClr val="tx1">
                    <a:lumMod val="95000"/>
                  </a:schemeClr>
                </a:solidFill>
                <a:latin typeface="나눔손글씨 펜" panose="03040600000000000000" pitchFamily="66" charset="-127"/>
                <a:ea typeface="나눔손글씨 펜" panose="03040600000000000000" pitchFamily="66" charset="-127"/>
              </a:rPr>
              <a:t>?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CAD01EB-F1C7-4EA6-A546-03A0C016FF7E}"/>
              </a:ext>
            </a:extLst>
          </p:cNvPr>
          <p:cNvSpPr txBox="1"/>
          <p:nvPr/>
        </p:nvSpPr>
        <p:spPr>
          <a:xfrm>
            <a:off x="2550663" y="4343919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2800" b="1" dirty="0"/>
              <a:t>외모</a:t>
            </a:r>
            <a:endParaRPr lang="en-US" sz="20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B34CF35-D2C1-43EB-BEA6-113CAEFC18B4}"/>
              </a:ext>
            </a:extLst>
          </p:cNvPr>
          <p:cNvSpPr txBox="1"/>
          <p:nvPr/>
        </p:nvSpPr>
        <p:spPr>
          <a:xfrm>
            <a:off x="3547269" y="5575829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2800" b="1" dirty="0"/>
              <a:t>성격</a:t>
            </a:r>
            <a:endParaRPr lang="en-US" sz="2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C1136BD-2E49-4B56-8E85-5356AA9FA682}"/>
              </a:ext>
            </a:extLst>
          </p:cNvPr>
          <p:cNvSpPr txBox="1"/>
          <p:nvPr/>
        </p:nvSpPr>
        <p:spPr>
          <a:xfrm>
            <a:off x="5193189" y="4082309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2800" b="1" dirty="0"/>
              <a:t>말투</a:t>
            </a:r>
            <a:endParaRPr lang="en-US" sz="20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DBFC9A5-1A3B-44FD-9DCC-699BF22D988F}"/>
              </a:ext>
            </a:extLst>
          </p:cNvPr>
          <p:cNvSpPr txBox="1"/>
          <p:nvPr/>
        </p:nvSpPr>
        <p:spPr>
          <a:xfrm>
            <a:off x="6728598" y="5128749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2800" b="1" dirty="0"/>
              <a:t>재력</a:t>
            </a:r>
            <a:endParaRPr lang="en-US" sz="2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27D621D-1FC8-4F6D-891D-0CDE8362688D}"/>
              </a:ext>
            </a:extLst>
          </p:cNvPr>
          <p:cNvSpPr txBox="1"/>
          <p:nvPr/>
        </p:nvSpPr>
        <p:spPr>
          <a:xfrm>
            <a:off x="8511789" y="4605529"/>
            <a:ext cx="12618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2800" b="1" dirty="0"/>
              <a:t>가치관</a:t>
            </a:r>
            <a:endParaRPr lang="en-US" sz="20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B02D8DE-EC06-4230-9E82-9DAC9740F070}"/>
              </a:ext>
            </a:extLst>
          </p:cNvPr>
          <p:cNvSpPr txBox="1"/>
          <p:nvPr/>
        </p:nvSpPr>
        <p:spPr>
          <a:xfrm>
            <a:off x="9194455" y="5651969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2800" b="1" dirty="0"/>
              <a:t>인상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365814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6D97AF9-834F-4525-8C23-DBE5F58F36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1872" y="758951"/>
            <a:ext cx="9418320" cy="927345"/>
          </a:xfrm>
        </p:spPr>
        <p:txBody>
          <a:bodyPr anchor="ctr">
            <a:normAutofit/>
          </a:bodyPr>
          <a:lstStyle/>
          <a:p>
            <a:pPr algn="ctr"/>
            <a:r>
              <a:rPr lang="ko-KR" altLang="en-US" sz="4800" dirty="0">
                <a:solidFill>
                  <a:schemeClr val="bg2">
                    <a:lumMod val="20000"/>
                    <a:lumOff val="80000"/>
                  </a:schemeClr>
                </a:solidFill>
                <a:latin typeface="나눔손글씨 펜" panose="03040600000000000000" pitchFamily="66" charset="-127"/>
                <a:ea typeface="나눔손글씨 펜" panose="03040600000000000000" pitchFamily="66" charset="-127"/>
              </a:rPr>
              <a:t>이렇게 접근해보는 건 어떨까</a:t>
            </a:r>
            <a:r>
              <a:rPr lang="en-US" altLang="ko-KR" sz="4800" dirty="0">
                <a:solidFill>
                  <a:schemeClr val="bg2">
                    <a:lumMod val="20000"/>
                    <a:lumOff val="80000"/>
                  </a:schemeClr>
                </a:solidFill>
                <a:latin typeface="나눔손글씨 펜" panose="03040600000000000000" pitchFamily="66" charset="-127"/>
                <a:ea typeface="나눔손글씨 펜" panose="03040600000000000000" pitchFamily="66" charset="-127"/>
              </a:rPr>
              <a:t>?</a:t>
            </a:r>
            <a:endParaRPr lang="en-US" sz="4800" dirty="0">
              <a:solidFill>
                <a:schemeClr val="bg2">
                  <a:lumMod val="20000"/>
                  <a:lumOff val="80000"/>
                </a:schemeClr>
              </a:solidFill>
              <a:latin typeface="나눔손글씨 펜" panose="03040600000000000000" pitchFamily="66" charset="-127"/>
              <a:ea typeface="나눔손글씨 펜" panose="03040600000000000000" pitchFamily="66" charset="-127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FD19BF2-8261-4708-80E2-6E948E16C2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1872" y="1686296"/>
            <a:ext cx="9418320" cy="2396013"/>
          </a:xfrm>
        </p:spPr>
        <p:txBody>
          <a:bodyPr anchor="ctr">
            <a:normAutofit/>
          </a:bodyPr>
          <a:lstStyle/>
          <a:p>
            <a:pPr algn="ctr"/>
            <a:r>
              <a:rPr lang="ko-KR" altLang="en-US" sz="6600" dirty="0">
                <a:solidFill>
                  <a:schemeClr val="tx1">
                    <a:lumMod val="95000"/>
                  </a:schemeClr>
                </a:solidFill>
                <a:latin typeface="나눔손글씨 펜" panose="03040600000000000000" pitchFamily="66" charset="-127"/>
                <a:ea typeface="나눔손글씨 펜" panose="03040600000000000000" pitchFamily="66" charset="-127"/>
              </a:rPr>
              <a:t>나는 기업을 볼 때 어떤 것을 보는가</a:t>
            </a:r>
            <a:r>
              <a:rPr lang="en-US" altLang="ko-KR" sz="6600" dirty="0">
                <a:solidFill>
                  <a:schemeClr val="tx1">
                    <a:lumMod val="95000"/>
                  </a:schemeClr>
                </a:solidFill>
                <a:latin typeface="나눔손글씨 펜" panose="03040600000000000000" pitchFamily="66" charset="-127"/>
                <a:ea typeface="나눔손글씨 펜" panose="03040600000000000000" pitchFamily="66" charset="-127"/>
              </a:rPr>
              <a:t>?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CAD01EB-F1C7-4EA6-A546-03A0C016FF7E}"/>
              </a:ext>
            </a:extLst>
          </p:cNvPr>
          <p:cNvSpPr txBox="1"/>
          <p:nvPr/>
        </p:nvSpPr>
        <p:spPr>
          <a:xfrm>
            <a:off x="2371127" y="4343919"/>
            <a:ext cx="1261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2800" b="1" dirty="0"/>
              <a:t>이미지</a:t>
            </a:r>
            <a:endParaRPr lang="en-US" sz="20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B34CF35-D2C1-43EB-BEA6-113CAEFC18B4}"/>
              </a:ext>
            </a:extLst>
          </p:cNvPr>
          <p:cNvSpPr txBox="1"/>
          <p:nvPr/>
        </p:nvSpPr>
        <p:spPr>
          <a:xfrm>
            <a:off x="3136901" y="5575829"/>
            <a:ext cx="17235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2800" b="1" dirty="0"/>
              <a:t>기업 문화</a:t>
            </a:r>
            <a:endParaRPr lang="en-US" sz="2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C1136BD-2E49-4B56-8E85-5356AA9FA682}"/>
              </a:ext>
            </a:extLst>
          </p:cNvPr>
          <p:cNvSpPr txBox="1"/>
          <p:nvPr/>
        </p:nvSpPr>
        <p:spPr>
          <a:xfrm>
            <a:off x="5193189" y="4082309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2800" b="1" dirty="0"/>
              <a:t>외형</a:t>
            </a:r>
            <a:endParaRPr lang="en-US" sz="20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DBFC9A5-1A3B-44FD-9DCC-699BF22D988F}"/>
              </a:ext>
            </a:extLst>
          </p:cNvPr>
          <p:cNvSpPr txBox="1"/>
          <p:nvPr/>
        </p:nvSpPr>
        <p:spPr>
          <a:xfrm>
            <a:off x="6728598" y="5128749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2800" b="1" dirty="0"/>
              <a:t>재무</a:t>
            </a:r>
            <a:endParaRPr lang="en-US" sz="2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27D621D-1FC8-4F6D-891D-0CDE8362688D}"/>
              </a:ext>
            </a:extLst>
          </p:cNvPr>
          <p:cNvSpPr txBox="1"/>
          <p:nvPr/>
        </p:nvSpPr>
        <p:spPr>
          <a:xfrm>
            <a:off x="8511788" y="4605529"/>
            <a:ext cx="12618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2800" b="1" dirty="0" err="1"/>
              <a:t>인재상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211679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6D97AF9-834F-4525-8C23-DBE5F58F36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1872" y="758951"/>
            <a:ext cx="9418320" cy="927345"/>
          </a:xfrm>
        </p:spPr>
        <p:txBody>
          <a:bodyPr anchor="ctr">
            <a:normAutofit/>
          </a:bodyPr>
          <a:lstStyle/>
          <a:p>
            <a:pPr algn="ctr"/>
            <a:r>
              <a:rPr lang="ko-KR" altLang="en-US" sz="4800" dirty="0">
                <a:solidFill>
                  <a:schemeClr val="bg2">
                    <a:lumMod val="20000"/>
                    <a:lumOff val="80000"/>
                  </a:schemeClr>
                </a:solidFill>
                <a:latin typeface="나눔손글씨 펜" panose="03040600000000000000" pitchFamily="66" charset="-127"/>
                <a:ea typeface="나눔손글씨 펜" panose="03040600000000000000" pitchFamily="66" charset="-127"/>
              </a:rPr>
              <a:t>이렇게 접근해보는 건 어떨까</a:t>
            </a:r>
            <a:r>
              <a:rPr lang="en-US" altLang="ko-KR" sz="4800" dirty="0">
                <a:solidFill>
                  <a:schemeClr val="bg2">
                    <a:lumMod val="20000"/>
                    <a:lumOff val="80000"/>
                  </a:schemeClr>
                </a:solidFill>
                <a:latin typeface="나눔손글씨 펜" panose="03040600000000000000" pitchFamily="66" charset="-127"/>
                <a:ea typeface="나눔손글씨 펜" panose="03040600000000000000" pitchFamily="66" charset="-127"/>
              </a:rPr>
              <a:t>?</a:t>
            </a:r>
            <a:endParaRPr lang="en-US" sz="4800" dirty="0">
              <a:solidFill>
                <a:schemeClr val="bg2">
                  <a:lumMod val="20000"/>
                  <a:lumOff val="80000"/>
                </a:schemeClr>
              </a:solidFill>
              <a:latin typeface="나눔손글씨 펜" panose="03040600000000000000" pitchFamily="66" charset="-127"/>
              <a:ea typeface="나눔손글씨 펜" panose="03040600000000000000" pitchFamily="66" charset="-127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FD19BF2-8261-4708-80E2-6E948E16C2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1872" y="1686296"/>
            <a:ext cx="9418320" cy="4805944"/>
          </a:xfrm>
        </p:spPr>
        <p:txBody>
          <a:bodyPr anchor="ctr">
            <a:normAutofit/>
          </a:bodyPr>
          <a:lstStyle/>
          <a:p>
            <a:pPr algn="r"/>
            <a:r>
              <a:rPr lang="ko-KR" altLang="en-US" sz="6600" dirty="0">
                <a:solidFill>
                  <a:schemeClr val="tx1">
                    <a:lumMod val="95000"/>
                  </a:schemeClr>
                </a:solidFill>
                <a:latin typeface="나눔손글씨 펜" panose="03040600000000000000" pitchFamily="66" charset="-127"/>
                <a:ea typeface="나눔손글씨 펜" panose="03040600000000000000" pitchFamily="66" charset="-127"/>
              </a:rPr>
              <a:t>내가 사랑하는 사람이   </a:t>
            </a:r>
            <a:r>
              <a:rPr lang="ko-KR" altLang="en-US" sz="6600" dirty="0">
                <a:solidFill>
                  <a:srgbClr val="00B0F0"/>
                </a:solidFill>
                <a:latin typeface="나눔손글씨 펜" panose="03040600000000000000" pitchFamily="66" charset="-127"/>
                <a:ea typeface="나눔손글씨 펜" panose="03040600000000000000" pitchFamily="66" charset="-127"/>
              </a:rPr>
              <a:t>힘들어할 때</a:t>
            </a:r>
            <a:endParaRPr lang="en-US" altLang="ko-KR" sz="6600" dirty="0">
              <a:solidFill>
                <a:srgbClr val="00B0F0"/>
              </a:solidFill>
              <a:latin typeface="나눔손글씨 펜" panose="03040600000000000000" pitchFamily="66" charset="-127"/>
              <a:ea typeface="나눔손글씨 펜" panose="03040600000000000000" pitchFamily="66" charset="-127"/>
            </a:endParaRPr>
          </a:p>
          <a:p>
            <a:pPr algn="r"/>
            <a:r>
              <a:rPr lang="ko-KR" altLang="en-US" sz="6600" dirty="0">
                <a:solidFill>
                  <a:srgbClr val="FFC000"/>
                </a:solidFill>
                <a:latin typeface="나눔손글씨 펜" panose="03040600000000000000" pitchFamily="66" charset="-127"/>
                <a:ea typeface="나눔손글씨 펜" panose="03040600000000000000" pitchFamily="66" charset="-127"/>
              </a:rPr>
              <a:t>잘하고 있을 때</a:t>
            </a:r>
            <a:endParaRPr lang="en-US" altLang="ko-KR" sz="6600" dirty="0">
              <a:solidFill>
                <a:srgbClr val="FFC000"/>
              </a:solidFill>
              <a:latin typeface="나눔손글씨 펜" panose="03040600000000000000" pitchFamily="66" charset="-127"/>
              <a:ea typeface="나눔손글씨 펜" panose="03040600000000000000" pitchFamily="66" charset="-127"/>
            </a:endParaRPr>
          </a:p>
          <a:p>
            <a:pPr algn="ctr"/>
            <a:r>
              <a:rPr lang="ko-KR" altLang="en-US" sz="6600" dirty="0">
                <a:solidFill>
                  <a:schemeClr val="tx1">
                    <a:lumMod val="95000"/>
                  </a:schemeClr>
                </a:solidFill>
                <a:latin typeface="나눔손글씨 펜" panose="03040600000000000000" pitchFamily="66" charset="-127"/>
                <a:ea typeface="나눔손글씨 펜" panose="03040600000000000000" pitchFamily="66" charset="-127"/>
              </a:rPr>
              <a:t>언제 더 곁에 있어주고 싶은가</a:t>
            </a:r>
            <a:r>
              <a:rPr lang="en-US" altLang="ko-KR" sz="6600" dirty="0">
                <a:solidFill>
                  <a:schemeClr val="tx1">
                    <a:lumMod val="95000"/>
                  </a:schemeClr>
                </a:solidFill>
                <a:latin typeface="나눔손글씨 펜" panose="03040600000000000000" pitchFamily="66" charset="-127"/>
                <a:ea typeface="나눔손글씨 펜" panose="03040600000000000000" pitchFamily="66" charset="-127"/>
              </a:rPr>
              <a:t>?</a:t>
            </a:r>
          </a:p>
          <a:p>
            <a:pPr algn="ctr"/>
            <a:endParaRPr lang="en-US" sz="6600" dirty="0">
              <a:solidFill>
                <a:schemeClr val="tx1">
                  <a:lumMod val="95000"/>
                </a:schemeClr>
              </a:solidFill>
              <a:latin typeface="나눔손글씨 펜" panose="03040600000000000000" pitchFamily="66" charset="-127"/>
              <a:ea typeface="나눔손글씨 펜" panose="03040600000000000000" pitchFamily="66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67814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6D97AF9-834F-4525-8C23-DBE5F58F36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1872" y="758951"/>
            <a:ext cx="9418320" cy="927345"/>
          </a:xfrm>
        </p:spPr>
        <p:txBody>
          <a:bodyPr anchor="ctr">
            <a:normAutofit/>
          </a:bodyPr>
          <a:lstStyle/>
          <a:p>
            <a:pPr algn="ctr"/>
            <a:r>
              <a:rPr lang="ko-KR" altLang="en-US" sz="4800" dirty="0">
                <a:solidFill>
                  <a:schemeClr val="bg2">
                    <a:lumMod val="20000"/>
                    <a:lumOff val="80000"/>
                  </a:schemeClr>
                </a:solidFill>
                <a:latin typeface="나눔손글씨 펜" panose="03040600000000000000" pitchFamily="66" charset="-127"/>
                <a:ea typeface="나눔손글씨 펜" panose="03040600000000000000" pitchFamily="66" charset="-127"/>
              </a:rPr>
              <a:t>이렇게 접근해보는 건 어떨까</a:t>
            </a:r>
            <a:r>
              <a:rPr lang="en-US" altLang="ko-KR" sz="4800" dirty="0">
                <a:solidFill>
                  <a:schemeClr val="bg2">
                    <a:lumMod val="20000"/>
                    <a:lumOff val="80000"/>
                  </a:schemeClr>
                </a:solidFill>
                <a:latin typeface="나눔손글씨 펜" panose="03040600000000000000" pitchFamily="66" charset="-127"/>
                <a:ea typeface="나눔손글씨 펜" panose="03040600000000000000" pitchFamily="66" charset="-127"/>
              </a:rPr>
              <a:t>?</a:t>
            </a:r>
            <a:endParaRPr lang="en-US" sz="4800" dirty="0">
              <a:solidFill>
                <a:schemeClr val="bg2">
                  <a:lumMod val="20000"/>
                  <a:lumOff val="80000"/>
                </a:schemeClr>
              </a:solidFill>
              <a:latin typeface="나눔손글씨 펜" panose="03040600000000000000" pitchFamily="66" charset="-127"/>
              <a:ea typeface="나눔손글씨 펜" panose="03040600000000000000" pitchFamily="66" charset="-127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FD19BF2-8261-4708-80E2-6E948E16C2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1872" y="1686296"/>
            <a:ext cx="9418320" cy="4805944"/>
          </a:xfrm>
        </p:spPr>
        <p:txBody>
          <a:bodyPr anchor="ctr">
            <a:normAutofit fontScale="92500"/>
          </a:bodyPr>
          <a:lstStyle/>
          <a:p>
            <a:pPr algn="ctr"/>
            <a:r>
              <a:rPr lang="ko-KR" altLang="en-US" sz="6600" dirty="0">
                <a:solidFill>
                  <a:schemeClr val="tx1">
                    <a:lumMod val="95000"/>
                  </a:schemeClr>
                </a:solidFill>
                <a:latin typeface="나눔손글씨 펜" panose="03040600000000000000" pitchFamily="66" charset="-127"/>
                <a:ea typeface="나눔손글씨 펜" panose="03040600000000000000" pitchFamily="66" charset="-127"/>
              </a:rPr>
              <a:t>내가 생각하기에 정말 괜찮은 기업인데</a:t>
            </a:r>
            <a:endParaRPr lang="en-US" altLang="ko-KR" sz="6600" dirty="0">
              <a:solidFill>
                <a:schemeClr val="tx1">
                  <a:lumMod val="95000"/>
                </a:schemeClr>
              </a:solidFill>
              <a:latin typeface="나눔손글씨 펜" panose="03040600000000000000" pitchFamily="66" charset="-127"/>
              <a:ea typeface="나눔손글씨 펜" panose="03040600000000000000" pitchFamily="66" charset="-127"/>
            </a:endParaRPr>
          </a:p>
          <a:p>
            <a:pPr algn="ctr"/>
            <a:r>
              <a:rPr lang="ko-KR" altLang="en-US" sz="6600" dirty="0">
                <a:solidFill>
                  <a:srgbClr val="00B0F0"/>
                </a:solidFill>
                <a:latin typeface="나눔손글씨 펜" panose="03040600000000000000" pitchFamily="66" charset="-127"/>
                <a:ea typeface="나눔손글씨 펜" panose="03040600000000000000" pitchFamily="66" charset="-127"/>
              </a:rPr>
              <a:t>악재가 터져서 힘들어하고 있다면</a:t>
            </a:r>
            <a:endParaRPr lang="en-US" altLang="ko-KR" sz="6600" dirty="0">
              <a:solidFill>
                <a:srgbClr val="00B0F0"/>
              </a:solidFill>
              <a:latin typeface="나눔손글씨 펜" panose="03040600000000000000" pitchFamily="66" charset="-127"/>
              <a:ea typeface="나눔손글씨 펜" panose="03040600000000000000" pitchFamily="66" charset="-127"/>
            </a:endParaRPr>
          </a:p>
          <a:p>
            <a:pPr algn="ctr"/>
            <a:r>
              <a:rPr lang="ko-KR" altLang="en-US" sz="6600" dirty="0">
                <a:solidFill>
                  <a:srgbClr val="FFC000"/>
                </a:solidFill>
                <a:latin typeface="나눔손글씨 펜" panose="03040600000000000000" pitchFamily="66" charset="-127"/>
                <a:ea typeface="나눔손글씨 펜" panose="03040600000000000000" pitchFamily="66" charset="-127"/>
              </a:rPr>
              <a:t>호재가 터져서 승승장구하고 있다면</a:t>
            </a:r>
            <a:endParaRPr lang="en-US" altLang="ko-KR" sz="6600" dirty="0">
              <a:solidFill>
                <a:srgbClr val="FFC000"/>
              </a:solidFill>
              <a:latin typeface="나눔손글씨 펜" panose="03040600000000000000" pitchFamily="66" charset="-127"/>
              <a:ea typeface="나눔손글씨 펜" panose="03040600000000000000" pitchFamily="66" charset="-127"/>
            </a:endParaRPr>
          </a:p>
          <a:p>
            <a:pPr algn="ctr"/>
            <a:r>
              <a:rPr lang="ko-KR" altLang="en-US" sz="6600" dirty="0">
                <a:solidFill>
                  <a:schemeClr val="tx1">
                    <a:lumMod val="95000"/>
                  </a:schemeClr>
                </a:solidFill>
                <a:latin typeface="나눔손글씨 펜" panose="03040600000000000000" pitchFamily="66" charset="-127"/>
                <a:ea typeface="나눔손글씨 펜" panose="03040600000000000000" pitchFamily="66" charset="-127"/>
              </a:rPr>
              <a:t>언제 투자할 것인가</a:t>
            </a:r>
            <a:r>
              <a:rPr lang="en-US" altLang="ko-KR" sz="6600" dirty="0">
                <a:solidFill>
                  <a:schemeClr val="tx1">
                    <a:lumMod val="95000"/>
                  </a:schemeClr>
                </a:solidFill>
                <a:latin typeface="나눔손글씨 펜" panose="03040600000000000000" pitchFamily="66" charset="-127"/>
                <a:ea typeface="나눔손글씨 펜" panose="03040600000000000000" pitchFamily="66" charset="-127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678402685"/>
      </p:ext>
    </p:extLst>
  </p:cSld>
  <p:clrMapOvr>
    <a:masterClrMapping/>
  </p:clrMapOvr>
</p:sld>
</file>

<file path=ppt/theme/theme1.xml><?xml version="1.0" encoding="utf-8"?>
<a:theme xmlns:a="http://schemas.openxmlformats.org/drawingml/2006/main" name="보기">
  <a:themeElements>
    <a:clrScheme name="보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B4B30"/>
      </a:accent2>
      <a:accent3>
        <a:srgbClr val="B5AE53"/>
      </a:accent3>
      <a:accent4>
        <a:srgbClr val="6F6A7A"/>
      </a:accent4>
      <a:accent5>
        <a:srgbClr val="E8B54D"/>
      </a:accent5>
      <a:accent6>
        <a:srgbClr val="8A7952"/>
      </a:accent6>
      <a:hlink>
        <a:srgbClr val="9F9F0B"/>
      </a:hlink>
      <a:folHlink>
        <a:srgbClr val="B2B2B2"/>
      </a:folHlink>
    </a:clrScheme>
    <a:fontScheme name="보기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보기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3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3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866257B-E5CE-4C43-9210-F2DE76BE10B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TM03457515[[fn=보기]]</Template>
  <TotalTime>75</TotalTime>
  <Words>126</Words>
  <Application>Microsoft Office PowerPoint</Application>
  <PresentationFormat>와이드스크린</PresentationFormat>
  <Paragraphs>37</Paragraphs>
  <Slides>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2" baseType="lpstr">
      <vt:lpstr>나눔손글씨 펜</vt:lpstr>
      <vt:lpstr>Arial</vt:lpstr>
      <vt:lpstr>Century Schoolbook</vt:lpstr>
      <vt:lpstr>Wingdings 2</vt:lpstr>
      <vt:lpstr>보기</vt:lpstr>
      <vt:lpstr>Thinking about Investing </vt:lpstr>
      <vt:lpstr>투자에 대한 생각</vt:lpstr>
      <vt:lpstr>내가 일하고 싶은 기업에 투자해볼까?</vt:lpstr>
      <vt:lpstr>이렇게 접근해보는 건 어떨까?</vt:lpstr>
      <vt:lpstr>이렇게 접근해보는 건 어떨까?</vt:lpstr>
      <vt:lpstr>이렇게 접근해보는 건 어떨까?</vt:lpstr>
      <vt:lpstr>이렇게 접근해보는 건 어떨까?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Attitudes to investment 투자에 대한 태도, 자세</dc:title>
  <dc:creator>co taro</dc:creator>
  <cp:lastModifiedBy>co taro</cp:lastModifiedBy>
  <cp:revision>14</cp:revision>
  <dcterms:created xsi:type="dcterms:W3CDTF">2019-04-10T12:39:08Z</dcterms:created>
  <dcterms:modified xsi:type="dcterms:W3CDTF">2019-04-10T13:59:29Z</dcterms:modified>
</cp:coreProperties>
</file>