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8"/>
  </p:notesMasterIdLst>
  <p:sldIdLst>
    <p:sldId id="639" r:id="rId2"/>
    <p:sldId id="640" r:id="rId3"/>
    <p:sldId id="644" r:id="rId4"/>
    <p:sldId id="645" r:id="rId5"/>
    <p:sldId id="643" r:id="rId6"/>
    <p:sldId id="647" r:id="rId7"/>
  </p:sldIdLst>
  <p:sldSz cx="12192000" cy="6858000"/>
  <p:notesSz cx="6858000" cy="9144000"/>
  <p:embeddedFontLst>
    <p:embeddedFont>
      <p:font typeface="나눔고딕" panose="020D0604000000000000" pitchFamily="50" charset="-127"/>
      <p:regular r:id="rId9"/>
      <p:bold r:id="rId10"/>
    </p:embeddedFont>
    <p:embeddedFont>
      <p:font typeface="나눔고딕 ExtraBold" panose="020D0904000000000000" pitchFamily="50" charset="-127"/>
      <p:bold r:id="rId11"/>
    </p:embeddedFont>
    <p:embeddedFont>
      <p:font typeface="맑은 고딕" panose="020B0503020000020004" pitchFamily="50" charset="-127"/>
      <p:regular r:id="rId12"/>
      <p:bold r:id="rId13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EEBF7"/>
    <a:srgbClr val="EC304A"/>
    <a:srgbClr val="38556C"/>
    <a:srgbClr val="FF7C80"/>
    <a:srgbClr val="FF5050"/>
    <a:srgbClr val="FF6600"/>
    <a:srgbClr val="E9C5B9"/>
    <a:srgbClr val="6274FA"/>
    <a:srgbClr val="DBA0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38" autoAdjust="0"/>
    <p:restoredTop sz="95540" autoAdjust="0"/>
  </p:normalViewPr>
  <p:slideViewPr>
    <p:cSldViewPr snapToGrid="0">
      <p:cViewPr varScale="1">
        <p:scale>
          <a:sx n="77" d="100"/>
          <a:sy n="77" d="100"/>
        </p:scale>
        <p:origin x="792" y="84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46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radarChart>
        <c:radarStyle val="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재무 회계</c:v>
                </c:pt>
                <c:pt idx="1">
                  <c:v>산업</c:v>
                </c:pt>
                <c:pt idx="2">
                  <c:v>기업</c:v>
                </c:pt>
                <c:pt idx="3">
                  <c:v>트렌드</c:v>
                </c:pt>
                <c:pt idx="4">
                  <c:v>Insight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25</c:v>
                </c:pt>
                <c:pt idx="1">
                  <c:v>28</c:v>
                </c:pt>
                <c:pt idx="2">
                  <c:v>23</c:v>
                </c:pt>
                <c:pt idx="3">
                  <c:v>25</c:v>
                </c:pt>
                <c:pt idx="4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12-4F75-B3BD-6B1BBD37FD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3973920"/>
        <c:axId val="193974480"/>
      </c:radarChart>
      <c:catAx>
        <c:axId val="193973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4">
                    <a:lumMod val="60000"/>
                    <a:lumOff val="4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+mn-cs"/>
              </a:defRPr>
            </a:pPr>
            <a:endParaRPr lang="en-US"/>
          </a:p>
        </c:txPr>
        <c:crossAx val="193974480"/>
        <c:crosses val="autoZero"/>
        <c:auto val="1"/>
        <c:lblAlgn val="ctr"/>
        <c:lblOffset val="100"/>
        <c:noMultiLvlLbl val="0"/>
      </c:catAx>
      <c:valAx>
        <c:axId val="193974480"/>
        <c:scaling>
          <c:orientation val="minMax"/>
          <c:max val="40"/>
        </c:scaling>
        <c:delete val="1"/>
        <c:axPos val="l"/>
        <c:majorGridlines>
          <c:spPr>
            <a:ln w="9525" cap="flat" cmpd="sng" algn="ctr">
              <a:solidFill>
                <a:srgbClr val="DEEBF7">
                  <a:alpha val="36078"/>
                </a:srgb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93973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BFF32E-A26D-429E-B1A2-9D0633C064F1}" type="datetimeFigureOut">
              <a:rPr lang="ko-KR" altLang="en-US" smtClean="0"/>
              <a:t>2019-03-25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A4C6C-3E16-4492-B7B2-8D46C6F4A9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44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/>
              <a:t>2019-03-25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5125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/>
              <a:t>2019-03-25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1954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/>
              <a:t>2019-03-25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1264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/>
              <a:t>2019-03-25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1541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/>
              <a:t>2019-03-25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5560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/>
              <a:t>2019-03-25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4306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/>
              <a:t>2019-03-25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7755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/>
              <a:t>2019-03-25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8513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/>
              <a:t>2019-03-25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4166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/>
              <a:t>2019-03-25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1748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/>
              <a:t>2019-03-25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5472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51A05-FE79-4763-A84F-D4FE701A9E82}" type="datetimeFigureOut">
              <a:rPr lang="ko-KR" altLang="en-US" smtClean="0"/>
              <a:t>2019-03-25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216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E7C87"/>
            </a:gs>
            <a:gs pos="100000">
              <a:srgbClr val="2C3A45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직각 삼각형 17"/>
          <p:cNvSpPr/>
          <p:nvPr/>
        </p:nvSpPr>
        <p:spPr>
          <a:xfrm flipH="1">
            <a:off x="0" y="1"/>
            <a:ext cx="12192000" cy="6858000"/>
          </a:xfrm>
          <a:custGeom>
            <a:avLst/>
            <a:gdLst>
              <a:gd name="connsiteX0" fmla="*/ 0 w 12192000"/>
              <a:gd name="connsiteY0" fmla="*/ 6858000 h 6858000"/>
              <a:gd name="connsiteX1" fmla="*/ 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0" fmla="*/ 0 w 12192000"/>
              <a:gd name="connsiteY0" fmla="*/ 6858000 h 6858000"/>
              <a:gd name="connsiteX1" fmla="*/ 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0" fmla="*/ 0 w 12192000"/>
              <a:gd name="connsiteY0" fmla="*/ 6858000 h 6858000"/>
              <a:gd name="connsiteX1" fmla="*/ 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0" fmla="*/ 0 w 12192000"/>
              <a:gd name="connsiteY0" fmla="*/ 6858000 h 6858000"/>
              <a:gd name="connsiteX1" fmla="*/ 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6858000"/>
                </a:moveTo>
                <a:lnTo>
                  <a:pt x="0" y="0"/>
                </a:lnTo>
                <a:cubicBezTo>
                  <a:pt x="4902200" y="1638300"/>
                  <a:pt x="7975600" y="2228850"/>
                  <a:pt x="12192000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3622928" y="1190306"/>
            <a:ext cx="5042513" cy="896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4000" b="1" dirty="0">
                <a:solidFill>
                  <a:schemeClr val="bg1"/>
                </a:solidFill>
              </a:rPr>
              <a:t>4</a:t>
            </a:r>
            <a:r>
              <a:rPr lang="ko-KR" altLang="en-US" sz="4000" b="1" dirty="0">
                <a:solidFill>
                  <a:schemeClr val="bg1"/>
                </a:solidFill>
              </a:rPr>
              <a:t>팀 소개</a:t>
            </a:r>
            <a:endParaRPr lang="en-US" altLang="ko-KR" sz="4000" b="1" dirty="0">
              <a:solidFill>
                <a:schemeClr val="bg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888545" y="3123997"/>
            <a:ext cx="2997200" cy="370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최 현 석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6983393" y="4467365"/>
            <a:ext cx="902352" cy="370104"/>
          </a:xfrm>
          <a:prstGeom prst="rect">
            <a:avLst/>
          </a:prstGeom>
          <a:gradFill>
            <a:gsLst>
              <a:gs pos="100000">
                <a:srgbClr val="EA2A41"/>
              </a:gs>
              <a:gs pos="0">
                <a:srgbClr val="EE3B58"/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>
                <a:solidFill>
                  <a:prstClr val="white"/>
                </a:solidFill>
              </a:rPr>
              <a:t>Go</a:t>
            </a:r>
            <a:endParaRPr lang="ko-KR" altLang="en-US" sz="1400" dirty="0">
              <a:solidFill>
                <a:prstClr val="white"/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4888545" y="3848419"/>
            <a:ext cx="2997200" cy="370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매주 수요일 </a:t>
            </a:r>
            <a:r>
              <a:rPr lang="en-US" altLang="ko-K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17:20 – </a:t>
            </a: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19:30</a:t>
            </a:r>
            <a:endParaRPr lang="ko-KR" altLang="en-US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49DA96CE-DD69-4A06-AA5A-7BE2BA4A51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299" y="3093049"/>
            <a:ext cx="432000" cy="432000"/>
          </a:xfrm>
          <a:prstGeom prst="rect">
            <a:avLst/>
          </a:prstGeom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A0CF2792-FE02-4277-9EE1-EF5C665EC9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8299" y="3858523"/>
            <a:ext cx="360000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026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E7C87"/>
            </a:gs>
            <a:gs pos="100000">
              <a:srgbClr val="2C3A45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직각 삼각형 17"/>
          <p:cNvSpPr/>
          <p:nvPr/>
        </p:nvSpPr>
        <p:spPr>
          <a:xfrm flipH="1">
            <a:off x="-21359" y="133351"/>
            <a:ext cx="12192000" cy="6724649"/>
          </a:xfrm>
          <a:custGeom>
            <a:avLst/>
            <a:gdLst>
              <a:gd name="connsiteX0" fmla="*/ 0 w 12192000"/>
              <a:gd name="connsiteY0" fmla="*/ 6858000 h 6858000"/>
              <a:gd name="connsiteX1" fmla="*/ 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0" fmla="*/ 0 w 12192000"/>
              <a:gd name="connsiteY0" fmla="*/ 6858000 h 6858000"/>
              <a:gd name="connsiteX1" fmla="*/ 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0" fmla="*/ 0 w 12192000"/>
              <a:gd name="connsiteY0" fmla="*/ 6858000 h 6858000"/>
              <a:gd name="connsiteX1" fmla="*/ 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0" fmla="*/ 0 w 12192000"/>
              <a:gd name="connsiteY0" fmla="*/ 6858000 h 6858000"/>
              <a:gd name="connsiteX1" fmla="*/ 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6858000"/>
                </a:moveTo>
                <a:lnTo>
                  <a:pt x="0" y="0"/>
                </a:lnTo>
                <a:cubicBezTo>
                  <a:pt x="4902200" y="1638300"/>
                  <a:pt x="7975600" y="2228850"/>
                  <a:pt x="12192000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3152633" y="6129102"/>
            <a:ext cx="3568579" cy="459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ko-KR" altLang="en-US" b="1" dirty="0" err="1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투자란</a:t>
            </a:r>
            <a:r>
              <a:rPr lang="ko-KR" altLang="en-US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무엇인가</a:t>
            </a:r>
            <a:r>
              <a:rPr lang="en-US" altLang="ko-KR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? </a:t>
            </a:r>
            <a:r>
              <a:rPr lang="ko-KR" altLang="en-US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투자의 필요성</a:t>
            </a:r>
            <a:endParaRPr lang="ko-KR" altLang="en-US" sz="105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EE8BD269-7D50-4DC1-ACB2-DCB323C6CEA2}"/>
              </a:ext>
            </a:extLst>
          </p:cNvPr>
          <p:cNvSpPr/>
          <p:nvPr/>
        </p:nvSpPr>
        <p:spPr>
          <a:xfrm>
            <a:off x="653429" y="540000"/>
            <a:ext cx="4600959" cy="735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3200" b="1" dirty="0">
                <a:solidFill>
                  <a:schemeClr val="bg1"/>
                </a:solidFill>
              </a:rPr>
              <a:t>목표</a:t>
            </a:r>
            <a:endParaRPr lang="en-US" altLang="ko-KR" sz="1000" dirty="0">
              <a:solidFill>
                <a:schemeClr val="bg1"/>
              </a:solidFill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20D284DC-DDF5-410C-9366-D49495588C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6212835" y="1275842"/>
            <a:ext cx="5401429" cy="5582158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4D232CE9-E829-4F10-8ACC-B4331EB3C8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8999" y="651760"/>
            <a:ext cx="720000" cy="720000"/>
          </a:xfrm>
          <a:prstGeom prst="rect">
            <a:avLst/>
          </a:prstGeom>
        </p:spPr>
      </p:pic>
      <p:sp>
        <p:nvSpPr>
          <p:cNvPr id="23" name="직사각형 22">
            <a:extLst>
              <a:ext uri="{FF2B5EF4-FFF2-40B4-BE49-F238E27FC236}">
                <a16:creationId xmlns:a16="http://schemas.microsoft.com/office/drawing/2014/main" id="{91FB9B34-0327-41BC-AE81-0653BF13DF7D}"/>
              </a:ext>
            </a:extLst>
          </p:cNvPr>
          <p:cNvSpPr/>
          <p:nvPr/>
        </p:nvSpPr>
        <p:spPr>
          <a:xfrm>
            <a:off x="4805452" y="5483756"/>
            <a:ext cx="2670461" cy="459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ko-KR" altLang="en-US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가치투자란 무엇인가</a:t>
            </a:r>
            <a:r>
              <a:rPr lang="en-US" altLang="ko-KR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?</a:t>
            </a:r>
            <a:endParaRPr lang="ko-KR" altLang="en-US" sz="105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003079BE-599A-4C79-812D-0F1F82F6B4E6}"/>
              </a:ext>
            </a:extLst>
          </p:cNvPr>
          <p:cNvSpPr/>
          <p:nvPr/>
        </p:nvSpPr>
        <p:spPr>
          <a:xfrm>
            <a:off x="4326337" y="4846790"/>
            <a:ext cx="3911415" cy="459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가치투자를 하기 위해 알아야하는 것들</a:t>
            </a:r>
            <a:endParaRPr lang="ko-KR" altLang="en-US" sz="105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44F74A4C-05BA-4F5F-8F85-2D29DB3AE937}"/>
              </a:ext>
            </a:extLst>
          </p:cNvPr>
          <p:cNvSpPr/>
          <p:nvPr/>
        </p:nvSpPr>
        <p:spPr>
          <a:xfrm>
            <a:off x="6878974" y="4206286"/>
            <a:ext cx="2145903" cy="459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ko-KR" altLang="en-US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기업을 보는 눈</a:t>
            </a:r>
            <a:endParaRPr lang="ko-KR" altLang="en-US" sz="105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867ED01F-D76C-4DBC-8472-27DF092EB193}"/>
              </a:ext>
            </a:extLst>
          </p:cNvPr>
          <p:cNvSpPr/>
          <p:nvPr/>
        </p:nvSpPr>
        <p:spPr>
          <a:xfrm>
            <a:off x="6946708" y="3593690"/>
            <a:ext cx="2695751" cy="459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ko-KR" altLang="en-US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산업</a:t>
            </a:r>
            <a:r>
              <a:rPr lang="en-US" altLang="ko-KR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시장을 보는 눈</a:t>
            </a:r>
            <a:endParaRPr lang="ko-KR" altLang="en-US" sz="105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9F094C38-37C8-40A2-B658-266EB00BE6CD}"/>
              </a:ext>
            </a:extLst>
          </p:cNvPr>
          <p:cNvSpPr/>
          <p:nvPr/>
        </p:nvSpPr>
        <p:spPr>
          <a:xfrm>
            <a:off x="6332559" y="2956724"/>
            <a:ext cx="3763824" cy="459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ko-KR" altLang="en-US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가치투자자에는 어떤 사람이 있을까</a:t>
            </a:r>
            <a:r>
              <a:rPr lang="en-US" altLang="ko-KR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?</a:t>
            </a:r>
            <a:endParaRPr lang="ko-KR" altLang="en-US" sz="105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F489A7CC-C432-45CE-B856-26AC825F2CED}"/>
              </a:ext>
            </a:extLst>
          </p:cNvPr>
          <p:cNvSpPr/>
          <p:nvPr/>
        </p:nvSpPr>
        <p:spPr>
          <a:xfrm>
            <a:off x="6946708" y="2436285"/>
            <a:ext cx="2296666" cy="459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ko-KR" altLang="en-US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나라면 어떻게 할까</a:t>
            </a:r>
            <a:r>
              <a:rPr lang="en-US" altLang="ko-KR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?</a:t>
            </a:r>
            <a:endParaRPr lang="ko-KR" altLang="en-US" sz="105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D44E36F4-8C27-47B1-A46F-1787D7EC791C}"/>
              </a:ext>
            </a:extLst>
          </p:cNvPr>
          <p:cNvSpPr/>
          <p:nvPr/>
        </p:nvSpPr>
        <p:spPr>
          <a:xfrm>
            <a:off x="5668259" y="1879466"/>
            <a:ext cx="2469296" cy="459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ko-KR" altLang="en-US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나의 투자 스타일 찾기</a:t>
            </a:r>
            <a:endParaRPr lang="ko-KR" altLang="en-US" sz="105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E8547832-66E8-4AB1-90B2-688BCCFBB246}"/>
              </a:ext>
            </a:extLst>
          </p:cNvPr>
          <p:cNvSpPr/>
          <p:nvPr/>
        </p:nvSpPr>
        <p:spPr>
          <a:xfrm>
            <a:off x="7073783" y="1423018"/>
            <a:ext cx="1429531" cy="459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ko-KR" altLang="en-US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시행착오</a:t>
            </a:r>
            <a:endParaRPr lang="ko-KR" altLang="en-US" sz="105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894E7838-10B8-42D3-AC1C-2FFBE6524461}"/>
              </a:ext>
            </a:extLst>
          </p:cNvPr>
          <p:cNvSpPr/>
          <p:nvPr/>
        </p:nvSpPr>
        <p:spPr>
          <a:xfrm>
            <a:off x="9395774" y="694846"/>
            <a:ext cx="2140088" cy="459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>
                <a:solidFill>
                  <a:schemeClr val="accent4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나만의 투자관 정립</a:t>
            </a:r>
            <a:endParaRPr lang="ko-KR" altLang="en-US" sz="1050" dirty="0">
              <a:solidFill>
                <a:schemeClr val="accent4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8EB909FB-2A86-4D4B-8844-0DA25077FEBE}"/>
              </a:ext>
            </a:extLst>
          </p:cNvPr>
          <p:cNvSpPr/>
          <p:nvPr/>
        </p:nvSpPr>
        <p:spPr>
          <a:xfrm>
            <a:off x="653429" y="1371760"/>
            <a:ext cx="4926898" cy="655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800" b="1" dirty="0">
                <a:solidFill>
                  <a:schemeClr val="accent4"/>
                </a:solidFill>
              </a:rPr>
              <a:t>나만의 투자관을 세우자</a:t>
            </a:r>
            <a:r>
              <a:rPr lang="en-US" altLang="ko-KR" sz="2800" b="1" dirty="0">
                <a:solidFill>
                  <a:schemeClr val="accent4"/>
                </a:solidFill>
              </a:rPr>
              <a:t>!</a:t>
            </a:r>
            <a:endParaRPr lang="en-US" altLang="ko-KR" sz="9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784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/>
      <p:bldP spid="23" grpId="0"/>
      <p:bldP spid="24" grpId="0"/>
      <p:bldP spid="25" grpId="0"/>
      <p:bldP spid="26" grpId="0"/>
      <p:bldP spid="27" grpId="0"/>
      <p:bldP spid="28" grpId="0"/>
      <p:bldP spid="30" grpId="0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E7C87"/>
            </a:gs>
            <a:gs pos="100000">
              <a:srgbClr val="2C3A45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6" name="차트 115">
            <a:extLst>
              <a:ext uri="{FF2B5EF4-FFF2-40B4-BE49-F238E27FC236}">
                <a16:creationId xmlns:a16="http://schemas.microsoft.com/office/drawing/2014/main" id="{818641EB-BFDF-4D52-831B-B870F6B7CE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965950"/>
              </p:ext>
            </p:extLst>
          </p:nvPr>
        </p:nvGraphicFramePr>
        <p:xfrm>
          <a:off x="2496000" y="1275842"/>
          <a:ext cx="720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직각 삼각형 17"/>
          <p:cNvSpPr/>
          <p:nvPr/>
        </p:nvSpPr>
        <p:spPr>
          <a:xfrm flipH="1">
            <a:off x="-21359" y="133351"/>
            <a:ext cx="12192000" cy="6724649"/>
          </a:xfrm>
          <a:custGeom>
            <a:avLst/>
            <a:gdLst>
              <a:gd name="connsiteX0" fmla="*/ 0 w 12192000"/>
              <a:gd name="connsiteY0" fmla="*/ 6858000 h 6858000"/>
              <a:gd name="connsiteX1" fmla="*/ 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0" fmla="*/ 0 w 12192000"/>
              <a:gd name="connsiteY0" fmla="*/ 6858000 h 6858000"/>
              <a:gd name="connsiteX1" fmla="*/ 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0" fmla="*/ 0 w 12192000"/>
              <a:gd name="connsiteY0" fmla="*/ 6858000 h 6858000"/>
              <a:gd name="connsiteX1" fmla="*/ 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0" fmla="*/ 0 w 12192000"/>
              <a:gd name="connsiteY0" fmla="*/ 6858000 h 6858000"/>
              <a:gd name="connsiteX1" fmla="*/ 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6858000"/>
                </a:moveTo>
                <a:lnTo>
                  <a:pt x="0" y="0"/>
                </a:lnTo>
                <a:cubicBezTo>
                  <a:pt x="4902200" y="1638300"/>
                  <a:pt x="7975600" y="2228850"/>
                  <a:pt x="12192000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grpSp>
        <p:nvGrpSpPr>
          <p:cNvPr id="22" name="그룹 21">
            <a:extLst>
              <a:ext uri="{FF2B5EF4-FFF2-40B4-BE49-F238E27FC236}">
                <a16:creationId xmlns:a16="http://schemas.microsoft.com/office/drawing/2014/main" id="{B35EF833-B5F5-4965-8E07-5E4F7A6E9B39}"/>
              </a:ext>
            </a:extLst>
          </p:cNvPr>
          <p:cNvGrpSpPr/>
          <p:nvPr/>
        </p:nvGrpSpPr>
        <p:grpSpPr>
          <a:xfrm>
            <a:off x="1663792" y="1939393"/>
            <a:ext cx="4334239" cy="3940365"/>
            <a:chOff x="1360352" y="1835841"/>
            <a:chExt cx="4334239" cy="3940365"/>
          </a:xfrm>
        </p:grpSpPr>
        <p:sp>
          <p:nvSpPr>
            <p:cNvPr id="92" name="타원 91"/>
            <p:cNvSpPr/>
            <p:nvPr/>
          </p:nvSpPr>
          <p:spPr>
            <a:xfrm>
              <a:off x="1360352" y="1866003"/>
              <a:ext cx="720000" cy="720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93" name="타원 92"/>
            <p:cNvSpPr/>
            <p:nvPr/>
          </p:nvSpPr>
          <p:spPr>
            <a:xfrm>
              <a:off x="1360800" y="3353275"/>
              <a:ext cx="720000" cy="72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94" name="타원 93"/>
            <p:cNvSpPr/>
            <p:nvPr/>
          </p:nvSpPr>
          <p:spPr>
            <a:xfrm>
              <a:off x="1360352" y="4840547"/>
              <a:ext cx="720000" cy="72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95" name="직사각형 94"/>
            <p:cNvSpPr/>
            <p:nvPr/>
          </p:nvSpPr>
          <p:spPr>
            <a:xfrm>
              <a:off x="2369087" y="1835841"/>
              <a:ext cx="2670462" cy="7063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sz="1600" i="0" u="none" strike="noStrike" kern="1200" cap="none" spc="0" normalizeH="0" baseline="0" noProof="0" dirty="0">
                  <a:ln>
                    <a:noFill/>
                  </a:ln>
                  <a:solidFill>
                    <a:schemeClr val="accent4"/>
                  </a:solidFill>
                  <a:effectLst/>
                  <a:uLnTx/>
                  <a:uFillTx/>
                  <a:latin typeface="나눔고딕 ExtraBold" panose="020D0904000000000000" pitchFamily="50" charset="-127"/>
                  <a:ea typeface="나눔고딕 ExtraBold" panose="020D0904000000000000" pitchFamily="50" charset="-127"/>
                </a:rPr>
                <a:t>기본적 분석</a:t>
              </a:r>
              <a:r>
                <a:rPr kumimoji="0" lang="ko-KR" altLang="en-US" sz="160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나눔고딕" panose="020D0604000000000000" pitchFamily="50" charset="-127"/>
                  <a:ea typeface="나눔고딕" panose="020D0604000000000000" pitchFamily="50" charset="-127"/>
                </a:rPr>
                <a:t> </a:t>
              </a:r>
              <a:r>
                <a:rPr kumimoji="0" lang="en-US" altLang="ko-KR" sz="160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나눔고딕" panose="020D0604000000000000" pitchFamily="50" charset="-127"/>
                  <a:ea typeface="나눔고딕" panose="020D0604000000000000" pitchFamily="50" charset="-127"/>
                </a:rPr>
                <a:t>&gt; </a:t>
              </a:r>
              <a:r>
                <a:rPr kumimoji="0" lang="ko-KR" altLang="en-US" sz="140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나눔고딕" panose="020D0604000000000000" pitchFamily="50" charset="-127"/>
                  <a:ea typeface="나눔고딕" panose="020D0604000000000000" pitchFamily="50" charset="-127"/>
                </a:rPr>
                <a:t>기술적 분석</a:t>
              </a:r>
              <a:endParaRPr kumimoji="0" lang="en-US" altLang="ko-KR" sz="14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  <a:p>
              <a:pPr marL="0" marR="0" lvl="0" indent="0" algn="l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ko-KR" altLang="en-US" sz="1200" dirty="0">
                  <a:solidFill>
                    <a:prstClr val="white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내재가치 분석</a:t>
              </a:r>
              <a:endParaRPr kumimoji="0" lang="en-US" altLang="ko-KR" sz="12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  <p:sp>
          <p:nvSpPr>
            <p:cNvPr id="96" name="직사각형 95"/>
            <p:cNvSpPr/>
            <p:nvPr/>
          </p:nvSpPr>
          <p:spPr>
            <a:xfrm>
              <a:off x="2369087" y="3325979"/>
              <a:ext cx="2670462" cy="7063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ko-KR" altLang="en-US" sz="1600" dirty="0">
                  <a:solidFill>
                    <a:schemeClr val="accent4"/>
                  </a:solidFill>
                  <a:latin typeface="나눔고딕 ExtraBold" panose="020D0904000000000000" pitchFamily="50" charset="-127"/>
                  <a:ea typeface="나눔고딕 ExtraBold" panose="020D0904000000000000" pitchFamily="50" charset="-127"/>
                </a:rPr>
                <a:t>장기 투자</a:t>
              </a:r>
              <a:r>
                <a:rPr lang="ko-KR" altLang="en-US" sz="1600" dirty="0">
                  <a:solidFill>
                    <a:prstClr val="white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 </a:t>
              </a:r>
              <a:r>
                <a:rPr lang="en-US" altLang="ko-KR" sz="1600" dirty="0">
                  <a:solidFill>
                    <a:prstClr val="white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&gt; </a:t>
              </a:r>
              <a:r>
                <a:rPr lang="ko-KR" altLang="en-US" sz="1400" dirty="0">
                  <a:solidFill>
                    <a:prstClr val="white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단타</a:t>
              </a:r>
              <a:endParaRPr kumimoji="0" lang="en-US" altLang="ko-KR" sz="14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  <a:p>
              <a:pPr marL="0" marR="0" lvl="0" indent="0" algn="l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sz="120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나눔고딕" panose="020D0604000000000000" pitchFamily="50" charset="-127"/>
                  <a:ea typeface="나눔고딕" panose="020D0604000000000000" pitchFamily="50" charset="-127"/>
                </a:rPr>
                <a:t>최소 </a:t>
              </a:r>
              <a:r>
                <a:rPr kumimoji="0" lang="en-US" altLang="ko-KR" sz="120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나눔고딕" panose="020D0604000000000000" pitchFamily="50" charset="-127"/>
                  <a:ea typeface="나눔고딕" panose="020D0604000000000000" pitchFamily="50" charset="-127"/>
                </a:rPr>
                <a:t>6</a:t>
              </a:r>
              <a:r>
                <a:rPr kumimoji="0" lang="ko-KR" altLang="en-US" sz="120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나눔고딕" panose="020D0604000000000000" pitchFamily="50" charset="-127"/>
                  <a:ea typeface="나눔고딕" panose="020D0604000000000000" pitchFamily="50" charset="-127"/>
                </a:rPr>
                <a:t>개월 이상 투자</a:t>
              </a:r>
              <a:endParaRPr kumimoji="0" lang="en-US" altLang="ko-KR" sz="12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  <p:sp>
          <p:nvSpPr>
            <p:cNvPr id="97" name="직사각형 96"/>
            <p:cNvSpPr/>
            <p:nvPr/>
          </p:nvSpPr>
          <p:spPr>
            <a:xfrm>
              <a:off x="2369086" y="4515861"/>
              <a:ext cx="3325505" cy="12603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i="0" u="none" strike="noStrike" kern="1200" cap="none" spc="0" normalizeH="0" baseline="0" noProof="0" dirty="0">
                  <a:ln>
                    <a:noFill/>
                  </a:ln>
                  <a:solidFill>
                    <a:schemeClr val="accent4"/>
                  </a:solidFill>
                  <a:effectLst/>
                  <a:uLnTx/>
                  <a:uFillTx/>
                  <a:latin typeface="나눔고딕 ExtraBold" panose="020D0904000000000000" pitchFamily="50" charset="-127"/>
                  <a:ea typeface="나눔고딕 ExtraBold" panose="020D0904000000000000" pitchFamily="50" charset="-127"/>
                </a:rPr>
                <a:t>2</a:t>
              </a:r>
              <a:r>
                <a:rPr kumimoji="0" lang="ko-KR" altLang="en-US" sz="1600" i="0" u="none" strike="noStrike" kern="1200" cap="none" spc="0" normalizeH="0" baseline="0" noProof="0" dirty="0">
                  <a:ln>
                    <a:noFill/>
                  </a:ln>
                  <a:solidFill>
                    <a:schemeClr val="accent4"/>
                  </a:solidFill>
                  <a:effectLst/>
                  <a:uLnTx/>
                  <a:uFillTx/>
                  <a:latin typeface="나눔고딕 ExtraBold" panose="020D0904000000000000" pitchFamily="50" charset="-127"/>
                  <a:ea typeface="나눔고딕 ExtraBold" panose="020D0904000000000000" pitchFamily="50" charset="-127"/>
                </a:rPr>
                <a:t>차적 사고</a:t>
              </a:r>
              <a:r>
                <a:rPr kumimoji="0" lang="ko-KR" altLang="en-US" sz="160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나눔고딕" panose="020D0604000000000000" pitchFamily="50" charset="-127"/>
                  <a:ea typeface="나눔고딕" panose="020D0604000000000000" pitchFamily="50" charset="-127"/>
                </a:rPr>
                <a:t> </a:t>
              </a:r>
              <a:r>
                <a:rPr kumimoji="0" lang="en-US" altLang="ko-KR" sz="160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나눔고딕" panose="020D0604000000000000" pitchFamily="50" charset="-127"/>
                  <a:ea typeface="나눔고딕" panose="020D0604000000000000" pitchFamily="50" charset="-127"/>
                </a:rPr>
                <a:t>&gt; </a:t>
              </a:r>
              <a:r>
                <a:rPr kumimoji="0" lang="en-US" altLang="ko-KR" sz="140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나눔고딕" panose="020D0604000000000000" pitchFamily="50" charset="-127"/>
                  <a:ea typeface="나눔고딕" panose="020D0604000000000000" pitchFamily="50" charset="-127"/>
                </a:rPr>
                <a:t>1</a:t>
              </a:r>
              <a:r>
                <a:rPr lang="ko-KR" altLang="en-US" sz="1400" dirty="0">
                  <a:solidFill>
                    <a:prstClr val="white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차적 사고</a:t>
              </a:r>
              <a:endParaRPr kumimoji="0" lang="en-US" altLang="ko-KR" sz="14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  <a:p>
              <a:pPr marL="0" marR="0" lvl="0" indent="0" algn="l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sz="120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나눔고딕" panose="020D0604000000000000" pitchFamily="50" charset="-127"/>
                  <a:ea typeface="나눔고딕" panose="020D0604000000000000" pitchFamily="50" charset="-127"/>
                </a:rPr>
                <a:t>일반적 관점 </a:t>
              </a:r>
              <a:r>
                <a:rPr kumimoji="0" lang="en-US" altLang="ko-KR" sz="120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나눔고딕" panose="020D0604000000000000" pitchFamily="50" charset="-127"/>
                  <a:ea typeface="나눔고딕" panose="020D0604000000000000" pitchFamily="50" charset="-127"/>
                </a:rPr>
                <a:t>+ </a:t>
              </a:r>
              <a:r>
                <a:rPr kumimoji="0" lang="ko-KR" altLang="en-US" sz="120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나눔고딕" panose="020D0604000000000000" pitchFamily="50" charset="-127"/>
                  <a:ea typeface="나눔고딕" panose="020D0604000000000000" pitchFamily="50" charset="-127"/>
                </a:rPr>
                <a:t>새로운 관점으로 분석</a:t>
              </a:r>
              <a:endParaRPr kumimoji="0" lang="en-US" altLang="ko-KR" sz="12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  <a:p>
              <a:pPr marL="0" marR="0" lvl="0" indent="0" algn="l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20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나눔고딕" panose="020D0604000000000000" pitchFamily="50" charset="-127"/>
                  <a:ea typeface="나눔고딕" panose="020D0604000000000000" pitchFamily="50" charset="-127"/>
                </a:rPr>
                <a:t>Ex&gt; SKY</a:t>
              </a:r>
              <a:r>
                <a:rPr kumimoji="0" lang="ko-KR" altLang="en-US" sz="120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나눔고딕" panose="020D0604000000000000" pitchFamily="50" charset="-127"/>
                  <a:ea typeface="나눔고딕" panose="020D0604000000000000" pitchFamily="50" charset="-127"/>
                </a:rPr>
                <a:t>캐슬</a:t>
              </a:r>
              <a:r>
                <a:rPr kumimoji="0" lang="en-US" altLang="ko-KR" sz="120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나눔고딕" panose="020D0604000000000000" pitchFamily="50" charset="-127"/>
                  <a:ea typeface="나눔고딕" panose="020D0604000000000000" pitchFamily="50" charset="-127"/>
                </a:rPr>
                <a:t>, </a:t>
              </a:r>
              <a:r>
                <a:rPr kumimoji="0" lang="ko-KR" altLang="en-US" sz="1200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나눔고딕" panose="020D0604000000000000" pitchFamily="50" charset="-127"/>
                  <a:ea typeface="나눔고딕" panose="020D0604000000000000" pitchFamily="50" charset="-127"/>
                </a:rPr>
                <a:t>한화에어로스페이스</a:t>
              </a:r>
              <a:endParaRPr kumimoji="0" lang="en-US" altLang="ko-KR" sz="12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  <a:p>
              <a:pPr marL="0" marR="0" lvl="0" indent="0" algn="l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sz="120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나눔고딕" panose="020D0604000000000000" pitchFamily="50" charset="-127"/>
                  <a:ea typeface="나눔고딕" panose="020D0604000000000000" pitchFamily="50" charset="-127"/>
                </a:rPr>
                <a:t>신뢰 </a:t>
              </a:r>
              <a:r>
                <a:rPr kumimoji="0" lang="en-US" altLang="ko-KR" sz="120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나눔고딕" panose="020D0604000000000000" pitchFamily="50" charset="-127"/>
                  <a:ea typeface="나눔고딕" panose="020D0604000000000000" pitchFamily="50" charset="-127"/>
                </a:rPr>
                <a:t>: </a:t>
              </a:r>
              <a:r>
                <a:rPr kumimoji="0" lang="ko-KR" altLang="en-US" sz="120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나눔고딕" panose="020D0604000000000000" pitchFamily="50" charset="-127"/>
                  <a:ea typeface="나눔고딕" panose="020D0604000000000000" pitchFamily="50" charset="-127"/>
                </a:rPr>
                <a:t>인터넷 </a:t>
              </a:r>
              <a:r>
                <a:rPr kumimoji="0" lang="en-US" altLang="ko-KR" sz="120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나눔고딕" panose="020D0604000000000000" pitchFamily="50" charset="-127"/>
                  <a:ea typeface="나눔고딕" panose="020D0604000000000000" pitchFamily="50" charset="-127"/>
                </a:rPr>
                <a:t>30%, </a:t>
              </a:r>
              <a:r>
                <a:rPr lang="ko-KR" altLang="en-US" sz="1200" dirty="0">
                  <a:solidFill>
                    <a:prstClr val="white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책 </a:t>
              </a:r>
              <a:r>
                <a:rPr lang="en-US" altLang="ko-KR" sz="1200" dirty="0">
                  <a:solidFill>
                    <a:prstClr val="white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70%, </a:t>
              </a:r>
              <a:r>
                <a:rPr lang="ko-KR" altLang="en-US" sz="1200" dirty="0">
                  <a:solidFill>
                    <a:prstClr val="white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교수 강의 </a:t>
              </a:r>
              <a:r>
                <a:rPr lang="en-US" altLang="ko-KR" sz="1200" dirty="0">
                  <a:solidFill>
                    <a:prstClr val="white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60%</a:t>
              </a:r>
              <a:endParaRPr kumimoji="0" lang="en-US" altLang="ko-KR" sz="12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  <p:pic>
          <p:nvPicPr>
            <p:cNvPr id="7" name="그림 6">
              <a:extLst>
                <a:ext uri="{FF2B5EF4-FFF2-40B4-BE49-F238E27FC236}">
                  <a16:creationId xmlns:a16="http://schemas.microsoft.com/office/drawing/2014/main" id="{39C1E3CD-D2AB-4947-9D77-FED26A30D34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58841" y="2059123"/>
              <a:ext cx="352800" cy="352800"/>
            </a:xfrm>
            <a:prstGeom prst="rect">
              <a:avLst/>
            </a:prstGeom>
          </p:spPr>
        </p:pic>
        <p:pic>
          <p:nvPicPr>
            <p:cNvPr id="9" name="그림 8">
              <a:extLst>
                <a:ext uri="{FF2B5EF4-FFF2-40B4-BE49-F238E27FC236}">
                  <a16:creationId xmlns:a16="http://schemas.microsoft.com/office/drawing/2014/main" id="{28D05DD9-CA3F-4EFA-9750-FA0C1E283C5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40352" y="3531324"/>
              <a:ext cx="360000" cy="360000"/>
            </a:xfrm>
            <a:prstGeom prst="rect">
              <a:avLst/>
            </a:prstGeom>
          </p:spPr>
        </p:pic>
        <p:pic>
          <p:nvPicPr>
            <p:cNvPr id="13" name="그림 12">
              <a:extLst>
                <a:ext uri="{FF2B5EF4-FFF2-40B4-BE49-F238E27FC236}">
                  <a16:creationId xmlns:a16="http://schemas.microsoft.com/office/drawing/2014/main" id="{CB92B204-6824-4DD8-BAE7-65E0DCDE8C8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83676" y="4995743"/>
              <a:ext cx="432000" cy="432000"/>
            </a:xfrm>
            <a:prstGeom prst="rect">
              <a:avLst/>
            </a:prstGeom>
            <a:noFill/>
          </p:spPr>
        </p:pic>
      </p:grpSp>
      <p:grpSp>
        <p:nvGrpSpPr>
          <p:cNvPr id="21" name="그룹 20">
            <a:extLst>
              <a:ext uri="{FF2B5EF4-FFF2-40B4-BE49-F238E27FC236}">
                <a16:creationId xmlns:a16="http://schemas.microsoft.com/office/drawing/2014/main" id="{D198AE44-1801-4E2E-8610-9E0ECF563C34}"/>
              </a:ext>
            </a:extLst>
          </p:cNvPr>
          <p:cNvGrpSpPr/>
          <p:nvPr/>
        </p:nvGrpSpPr>
        <p:grpSpPr>
          <a:xfrm>
            <a:off x="6830240" y="1659067"/>
            <a:ext cx="4175784" cy="4080175"/>
            <a:chOff x="6526800" y="1555515"/>
            <a:chExt cx="4175784" cy="4080175"/>
          </a:xfrm>
        </p:grpSpPr>
        <p:sp>
          <p:nvSpPr>
            <p:cNvPr id="114" name="타원 113">
              <a:extLst>
                <a:ext uri="{FF2B5EF4-FFF2-40B4-BE49-F238E27FC236}">
                  <a16:creationId xmlns:a16="http://schemas.microsoft.com/office/drawing/2014/main" id="{46488E91-4743-45FB-8C22-A3134835F0CC}"/>
                </a:ext>
              </a:extLst>
            </p:cNvPr>
            <p:cNvSpPr/>
            <p:nvPr/>
          </p:nvSpPr>
          <p:spPr>
            <a:xfrm>
              <a:off x="6526800" y="4840547"/>
              <a:ext cx="720000" cy="72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  <p:sp>
          <p:nvSpPr>
            <p:cNvPr id="112" name="타원 111">
              <a:extLst>
                <a:ext uri="{FF2B5EF4-FFF2-40B4-BE49-F238E27FC236}">
                  <a16:creationId xmlns:a16="http://schemas.microsoft.com/office/drawing/2014/main" id="{5C4A6912-FAFB-4657-A9EC-858805AFB1E3}"/>
                </a:ext>
              </a:extLst>
            </p:cNvPr>
            <p:cNvSpPr/>
            <p:nvPr/>
          </p:nvSpPr>
          <p:spPr>
            <a:xfrm>
              <a:off x="6532709" y="1865363"/>
              <a:ext cx="720000" cy="72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  <p:sp>
          <p:nvSpPr>
            <p:cNvPr id="49" name="직사각형 48">
              <a:extLst>
                <a:ext uri="{FF2B5EF4-FFF2-40B4-BE49-F238E27FC236}">
                  <a16:creationId xmlns:a16="http://schemas.microsoft.com/office/drawing/2014/main" id="{3AF6EC96-EA4A-4D29-A52D-2F690327D47A}"/>
                </a:ext>
              </a:extLst>
            </p:cNvPr>
            <p:cNvSpPr/>
            <p:nvPr/>
          </p:nvSpPr>
          <p:spPr>
            <a:xfrm>
              <a:off x="7533995" y="1555515"/>
              <a:ext cx="2690773" cy="12603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ko-KR" altLang="en-US" sz="1600" dirty="0">
                  <a:solidFill>
                    <a:schemeClr val="accent4"/>
                  </a:solidFill>
                  <a:latin typeface="나눔고딕 ExtraBold" panose="020D0904000000000000" pitchFamily="50" charset="-127"/>
                  <a:ea typeface="나눔고딕 ExtraBold" panose="020D0904000000000000" pitchFamily="50" charset="-127"/>
                </a:rPr>
                <a:t>전공</a:t>
              </a:r>
              <a:r>
                <a:rPr lang="en-US" altLang="ko-KR" sz="1600" dirty="0">
                  <a:solidFill>
                    <a:schemeClr val="accent4"/>
                  </a:solidFill>
                  <a:latin typeface="나눔고딕 ExtraBold" panose="020D0904000000000000" pitchFamily="50" charset="-127"/>
                  <a:ea typeface="나눔고딕 ExtraBold" panose="020D0904000000000000" pitchFamily="50" charset="-127"/>
                </a:rPr>
                <a:t>, </a:t>
              </a:r>
              <a:r>
                <a:rPr lang="ko-KR" altLang="en-US" sz="1600" dirty="0">
                  <a:solidFill>
                    <a:schemeClr val="accent4"/>
                  </a:solidFill>
                  <a:latin typeface="나눔고딕 ExtraBold" panose="020D0904000000000000" pitchFamily="50" charset="-127"/>
                  <a:ea typeface="나눔고딕 ExtraBold" panose="020D0904000000000000" pitchFamily="50" charset="-127"/>
                </a:rPr>
                <a:t>지식 </a:t>
              </a:r>
              <a:r>
                <a:rPr lang="en-US" altLang="ko-KR" sz="1600" dirty="0">
                  <a:solidFill>
                    <a:schemeClr val="accent4"/>
                  </a:solidFill>
                  <a:latin typeface="나눔고딕 ExtraBold" panose="020D0904000000000000" pitchFamily="50" charset="-127"/>
                  <a:ea typeface="나눔고딕 ExtraBold" panose="020D0904000000000000" pitchFamily="50" charset="-127"/>
                </a:rPr>
                <a:t>+ </a:t>
              </a:r>
              <a:r>
                <a:rPr lang="el-GR" altLang="ko-KR" sz="1600" dirty="0">
                  <a:solidFill>
                    <a:schemeClr val="accent4"/>
                  </a:solidFill>
                  <a:latin typeface="나눔고딕 ExtraBold" panose="020D0904000000000000" pitchFamily="50" charset="-127"/>
                  <a:ea typeface="나눔고딕 ExtraBold" panose="020D0904000000000000" pitchFamily="50" charset="-127"/>
                </a:rPr>
                <a:t>α</a:t>
              </a:r>
              <a:endParaRPr kumimoji="0" lang="en-US" altLang="ko-KR" sz="160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나눔고딕 ExtraBold" panose="020D0904000000000000" pitchFamily="50" charset="-127"/>
                <a:ea typeface="나눔고딕 ExtraBold" panose="020D0904000000000000" pitchFamily="50" charset="-127"/>
              </a:endParaRPr>
            </a:p>
            <a:p>
              <a:pPr marL="0" marR="0" lvl="0" indent="0" algn="l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ko-KR" altLang="en-US" sz="1200" dirty="0">
                  <a:solidFill>
                    <a:prstClr val="white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내가 배우는 전공</a:t>
              </a:r>
              <a:r>
                <a:rPr lang="en-US" altLang="ko-KR" sz="1200" dirty="0">
                  <a:solidFill>
                    <a:prstClr val="white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,</a:t>
              </a:r>
              <a:r>
                <a:rPr lang="ko-KR" altLang="en-US" sz="1200" dirty="0">
                  <a:solidFill>
                    <a:prstClr val="white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 지식 쓸데없어</a:t>
              </a:r>
              <a:r>
                <a:rPr lang="en-US" altLang="ko-KR" sz="1200" dirty="0">
                  <a:solidFill>
                    <a:prstClr val="white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..</a:t>
              </a:r>
            </a:p>
            <a:p>
              <a:pPr marL="0" marR="0" lvl="0" indent="0" algn="l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sz="1200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나눔고딕" panose="020D0604000000000000" pitchFamily="50" charset="-127"/>
                  <a:ea typeface="나눔고딕" panose="020D0604000000000000" pitchFamily="50" charset="-127"/>
                </a:rPr>
                <a:t>주식하려면</a:t>
              </a:r>
              <a:r>
                <a:rPr kumimoji="0" lang="ko-KR" altLang="en-US" sz="120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나눔고딕" panose="020D0604000000000000" pitchFamily="50" charset="-127"/>
                  <a:ea typeface="나눔고딕" panose="020D0604000000000000" pitchFamily="50" charset="-127"/>
                </a:rPr>
                <a:t> 완전히 새로 배워야 돼</a:t>
              </a:r>
              <a:r>
                <a:rPr kumimoji="0" lang="en-US" altLang="ko-KR" sz="120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나눔고딕" panose="020D0604000000000000" pitchFamily="50" charset="-127"/>
                  <a:ea typeface="나눔고딕" panose="020D0604000000000000" pitchFamily="50" charset="-127"/>
                </a:rPr>
                <a:t>!</a:t>
              </a:r>
            </a:p>
            <a:p>
              <a:pPr marL="0" marR="0" lvl="0" indent="0" algn="l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ko-KR" altLang="en-US" sz="1200" dirty="0">
                  <a:solidFill>
                    <a:prstClr val="white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내 전공</a:t>
              </a:r>
              <a:r>
                <a:rPr lang="en-US" altLang="ko-KR" sz="1200" dirty="0">
                  <a:solidFill>
                    <a:prstClr val="white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, </a:t>
              </a:r>
              <a:r>
                <a:rPr lang="ko-KR" altLang="en-US" sz="1200" dirty="0">
                  <a:solidFill>
                    <a:prstClr val="white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지식 </a:t>
              </a:r>
              <a:r>
                <a:rPr lang="en-US" altLang="ko-KR" sz="1200" dirty="0">
                  <a:solidFill>
                    <a:prstClr val="white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+ </a:t>
              </a:r>
              <a:r>
                <a:rPr lang="el-GR" altLang="ko-KR" sz="1200" dirty="0">
                  <a:solidFill>
                    <a:prstClr val="white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α</a:t>
              </a:r>
              <a:endParaRPr kumimoji="0" lang="en-US" altLang="ko-KR" sz="12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  <p:sp>
          <p:nvSpPr>
            <p:cNvPr id="51" name="타원 50">
              <a:extLst>
                <a:ext uri="{FF2B5EF4-FFF2-40B4-BE49-F238E27FC236}">
                  <a16:creationId xmlns:a16="http://schemas.microsoft.com/office/drawing/2014/main" id="{6EAB7C2A-8CE5-4458-972A-6358F38B253D}"/>
                </a:ext>
              </a:extLst>
            </p:cNvPr>
            <p:cNvSpPr/>
            <p:nvPr/>
          </p:nvSpPr>
          <p:spPr>
            <a:xfrm>
              <a:off x="6526800" y="3353275"/>
              <a:ext cx="720000" cy="72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  <p:sp>
          <p:nvSpPr>
            <p:cNvPr id="53" name="직사각형 52">
              <a:extLst>
                <a:ext uri="{FF2B5EF4-FFF2-40B4-BE49-F238E27FC236}">
                  <a16:creationId xmlns:a16="http://schemas.microsoft.com/office/drawing/2014/main" id="{088F1484-5727-4B52-84B3-C63286E06633}"/>
                </a:ext>
              </a:extLst>
            </p:cNvPr>
            <p:cNvSpPr/>
            <p:nvPr/>
          </p:nvSpPr>
          <p:spPr>
            <a:xfrm>
              <a:off x="7554306" y="3148555"/>
              <a:ext cx="2670462" cy="9833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ko-KR" sz="1600" dirty="0">
                  <a:solidFill>
                    <a:schemeClr val="accent4"/>
                  </a:solidFill>
                  <a:latin typeface="나눔고딕 ExtraBold" panose="020D0904000000000000" pitchFamily="50" charset="-127"/>
                  <a:ea typeface="나눔고딕 ExtraBold" panose="020D0904000000000000" pitchFamily="50" charset="-127"/>
                </a:rPr>
                <a:t>Owner mind</a:t>
              </a:r>
              <a:endParaRPr kumimoji="0" lang="en-US" altLang="ko-KR" sz="160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나눔고딕 ExtraBold" panose="020D0904000000000000" pitchFamily="50" charset="-127"/>
                <a:ea typeface="나눔고딕 ExtraBold" panose="020D0904000000000000" pitchFamily="50" charset="-127"/>
              </a:endParaRPr>
            </a:p>
            <a:p>
              <a:pPr marL="0" marR="0" lvl="0" indent="0" algn="l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20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나눔고딕" panose="020D0604000000000000" pitchFamily="50" charset="-127"/>
                  <a:ea typeface="나눔고딕" panose="020D0604000000000000" pitchFamily="50" charset="-127"/>
                </a:rPr>
                <a:t>+ Worker, Consumer mind</a:t>
              </a:r>
            </a:p>
            <a:p>
              <a:pPr lvl="0">
                <a:lnSpc>
                  <a:spcPct val="150000"/>
                </a:lnSpc>
                <a:defRPr/>
              </a:pPr>
              <a:r>
                <a:rPr lang="en-US" altLang="ko-KR" sz="1200" dirty="0">
                  <a:solidFill>
                    <a:prstClr val="white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+ A Loving Heart</a:t>
              </a:r>
              <a:endParaRPr kumimoji="0" lang="ko-KR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  <p:sp>
          <p:nvSpPr>
            <p:cNvPr id="54" name="직사각형 53">
              <a:extLst>
                <a:ext uri="{FF2B5EF4-FFF2-40B4-BE49-F238E27FC236}">
                  <a16:creationId xmlns:a16="http://schemas.microsoft.com/office/drawing/2014/main" id="{25CA412F-A83C-4F3C-95A6-116978686A6B}"/>
                </a:ext>
              </a:extLst>
            </p:cNvPr>
            <p:cNvSpPr/>
            <p:nvPr/>
          </p:nvSpPr>
          <p:spPr>
            <a:xfrm>
              <a:off x="7554306" y="4652344"/>
              <a:ext cx="3148278" cy="9833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4"/>
                  </a:solidFill>
                  <a:effectLst/>
                  <a:uLnTx/>
                  <a:uFillTx/>
                  <a:latin typeface="나눔고딕" panose="020D0604000000000000" pitchFamily="50" charset="-127"/>
                  <a:ea typeface="나눔고딕" panose="020D0604000000000000" pitchFamily="50" charset="-127"/>
                </a:rPr>
                <a:t>Like</a:t>
              </a:r>
              <a:r>
                <a:rPr kumimoji="0" lang="ko-KR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4"/>
                  </a:solidFill>
                  <a:effectLst/>
                  <a:uLnTx/>
                  <a:uFillTx/>
                  <a:latin typeface="나눔고딕" panose="020D0604000000000000" pitchFamily="50" charset="-127"/>
                  <a:ea typeface="나눔고딕" panose="020D0604000000000000" pitchFamily="50" charset="-127"/>
                </a:rPr>
                <a:t> </a:t>
              </a:r>
              <a:r>
                <a:rPr kumimoji="0" lang="ko-KR" altLang="en-US" sz="1600" b="1" i="0" u="none" strike="noStrike" kern="1200" cap="none" spc="0" normalizeH="0" baseline="0" noProof="0" dirty="0" err="1">
                  <a:ln>
                    <a:noFill/>
                  </a:ln>
                  <a:solidFill>
                    <a:schemeClr val="accent4"/>
                  </a:solidFill>
                  <a:effectLst/>
                  <a:uLnTx/>
                  <a:uFillTx/>
                  <a:latin typeface="나눔고딕" panose="020D0604000000000000" pitchFamily="50" charset="-127"/>
                  <a:ea typeface="나눔고딕" panose="020D0604000000000000" pitchFamily="50" charset="-127"/>
                </a:rPr>
                <a:t>벤저민</a:t>
              </a:r>
              <a:r>
                <a:rPr kumimoji="0" lang="ko-KR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4"/>
                  </a:solidFill>
                  <a:effectLst/>
                  <a:uLnTx/>
                  <a:uFillTx/>
                  <a:latin typeface="나눔고딕" panose="020D0604000000000000" pitchFamily="50" charset="-127"/>
                  <a:ea typeface="나눔고딕" panose="020D0604000000000000" pitchFamily="50" charset="-127"/>
                </a:rPr>
                <a:t> 그레이엄 모임</a:t>
              </a:r>
              <a:endParaRPr kumimoji="0" lang="en-US" altLang="ko-KR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  <a:p>
              <a:pPr marL="0" marR="0" lvl="0" indent="0" algn="l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ko-KR" altLang="en-US" sz="1200" dirty="0">
                  <a:solidFill>
                    <a:prstClr val="white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그레이엄의 투자법에 공감하는 사람들의 모임</a:t>
              </a:r>
              <a:endParaRPr lang="en-US" altLang="ko-KR" sz="1200" dirty="0">
                <a:solidFill>
                  <a:prstClr val="white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  <a:p>
              <a:pPr marL="0" marR="0" lvl="0" indent="0" algn="l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sz="120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나눔고딕" panose="020D0604000000000000" pitchFamily="50" charset="-127"/>
                  <a:ea typeface="나눔고딕" panose="020D0604000000000000" pitchFamily="50" charset="-127"/>
                </a:rPr>
                <a:t>이전 세대 수용</a:t>
              </a:r>
              <a:r>
                <a:rPr kumimoji="0" lang="en-US" altLang="ko-KR" sz="120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나눔고딕" panose="020D0604000000000000" pitchFamily="50" charset="-127"/>
                  <a:ea typeface="나눔고딕" panose="020D0604000000000000" pitchFamily="50" charset="-127"/>
                </a:rPr>
                <a:t>(</a:t>
              </a:r>
              <a:r>
                <a:rPr kumimoji="0" lang="ko-KR" altLang="en-US" sz="120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나눔고딕" panose="020D0604000000000000" pitchFamily="50" charset="-127"/>
                  <a:ea typeface="나눔고딕" panose="020D0604000000000000" pitchFamily="50" charset="-127"/>
                </a:rPr>
                <a:t>양적 분석</a:t>
              </a:r>
              <a:r>
                <a:rPr kumimoji="0" lang="en-US" altLang="ko-KR" sz="120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나눔고딕" panose="020D0604000000000000" pitchFamily="50" charset="-127"/>
                  <a:ea typeface="나눔고딕" panose="020D0604000000000000" pitchFamily="50" charset="-127"/>
                </a:rPr>
                <a:t>)</a:t>
              </a:r>
              <a:r>
                <a:rPr kumimoji="0" lang="ko-KR" altLang="en-US" sz="120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나눔고딕" panose="020D0604000000000000" pitchFamily="50" charset="-127"/>
                  <a:ea typeface="나눔고딕" panose="020D0604000000000000" pitchFamily="50" charset="-127"/>
                </a:rPr>
                <a:t> </a:t>
              </a:r>
              <a:r>
                <a:rPr kumimoji="0" lang="en-US" altLang="ko-KR" sz="120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나눔고딕" panose="020D0604000000000000" pitchFamily="50" charset="-127"/>
                  <a:ea typeface="나눔고딕" panose="020D0604000000000000" pitchFamily="50" charset="-127"/>
                </a:rPr>
                <a:t>+ </a:t>
              </a:r>
              <a:r>
                <a:rPr kumimoji="0" lang="ko-KR" altLang="en-US" sz="120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나눔고딕" panose="020D0604000000000000" pitchFamily="50" charset="-127"/>
                  <a:ea typeface="나눔고딕" panose="020D0604000000000000" pitchFamily="50" charset="-127"/>
                </a:rPr>
                <a:t>발전</a:t>
              </a:r>
              <a:r>
                <a:rPr kumimoji="0" lang="en-US" altLang="ko-KR" sz="120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나눔고딕" panose="020D0604000000000000" pitchFamily="50" charset="-127"/>
                  <a:ea typeface="나눔고딕" panose="020D0604000000000000" pitchFamily="50" charset="-127"/>
                </a:rPr>
                <a:t>(</a:t>
              </a:r>
              <a:r>
                <a:rPr kumimoji="0" lang="ko-KR" altLang="en-US" sz="120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나눔고딕" panose="020D0604000000000000" pitchFamily="50" charset="-127"/>
                  <a:ea typeface="나눔고딕" panose="020D0604000000000000" pitchFamily="50" charset="-127"/>
                </a:rPr>
                <a:t>질적 분석</a:t>
              </a:r>
              <a:r>
                <a:rPr kumimoji="0" lang="en-US" altLang="ko-KR" sz="120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나눔고딕" panose="020D0604000000000000" pitchFamily="50" charset="-127"/>
                  <a:ea typeface="나눔고딕" panose="020D0604000000000000" pitchFamily="50" charset="-127"/>
                </a:rPr>
                <a:t>)</a:t>
              </a:r>
              <a:endParaRPr kumimoji="0" lang="ko-KR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0E37ED76-E215-4ED7-96AE-07AE0F233D3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2709" y="2008715"/>
              <a:ext cx="360000" cy="360000"/>
            </a:xfrm>
            <a:prstGeom prst="rect">
              <a:avLst/>
            </a:prstGeom>
          </p:spPr>
        </p:pic>
        <p:pic>
          <p:nvPicPr>
            <p:cNvPr id="17" name="그림 16">
              <a:extLst>
                <a:ext uri="{FF2B5EF4-FFF2-40B4-BE49-F238E27FC236}">
                  <a16:creationId xmlns:a16="http://schemas.microsoft.com/office/drawing/2014/main" id="{11CFDF54-4306-4A11-B032-7E3FD33826D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0960" y="3495324"/>
              <a:ext cx="432000" cy="432000"/>
            </a:xfrm>
            <a:prstGeom prst="rect">
              <a:avLst/>
            </a:prstGeom>
          </p:spPr>
        </p:pic>
        <p:pic>
          <p:nvPicPr>
            <p:cNvPr id="20" name="그림 19">
              <a:extLst>
                <a:ext uri="{FF2B5EF4-FFF2-40B4-BE49-F238E27FC236}">
                  <a16:creationId xmlns:a16="http://schemas.microsoft.com/office/drawing/2014/main" id="{90AC2F43-3429-48EB-9C40-C1B4A3A7804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8089" y="5030569"/>
              <a:ext cx="360000" cy="360000"/>
            </a:xfrm>
            <a:prstGeom prst="rect">
              <a:avLst/>
            </a:prstGeom>
          </p:spPr>
        </p:pic>
      </p:grpSp>
      <p:sp>
        <p:nvSpPr>
          <p:cNvPr id="115" name="직사각형 114">
            <a:extLst>
              <a:ext uri="{FF2B5EF4-FFF2-40B4-BE49-F238E27FC236}">
                <a16:creationId xmlns:a16="http://schemas.microsoft.com/office/drawing/2014/main" id="{00581A9E-A389-4C07-B976-CEC03667A129}"/>
              </a:ext>
            </a:extLst>
          </p:cNvPr>
          <p:cNvSpPr/>
          <p:nvPr/>
        </p:nvSpPr>
        <p:spPr>
          <a:xfrm>
            <a:off x="653429" y="540000"/>
            <a:ext cx="8050934" cy="735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3200" b="1" dirty="0">
                <a:solidFill>
                  <a:schemeClr val="bg1"/>
                </a:solidFill>
              </a:rPr>
              <a:t>접근 방식 </a:t>
            </a:r>
            <a:r>
              <a:rPr lang="en-US" altLang="ko-KR" sz="3200" b="1" dirty="0">
                <a:solidFill>
                  <a:schemeClr val="bg1"/>
                </a:solidFill>
              </a:rPr>
              <a:t>&amp; </a:t>
            </a:r>
            <a:r>
              <a:rPr lang="ko-KR" altLang="en-US" sz="3200" b="1" dirty="0">
                <a:solidFill>
                  <a:schemeClr val="bg1"/>
                </a:solidFill>
              </a:rPr>
              <a:t>지향</a:t>
            </a:r>
            <a:endParaRPr lang="en-US" altLang="ko-KR" sz="1000" dirty="0">
              <a:solidFill>
                <a:schemeClr val="bg1"/>
              </a:solidFill>
            </a:endParaRPr>
          </a:p>
        </p:txBody>
      </p:sp>
      <p:pic>
        <p:nvPicPr>
          <p:cNvPr id="27" name="그림 26">
            <a:extLst>
              <a:ext uri="{FF2B5EF4-FFF2-40B4-BE49-F238E27FC236}">
                <a16:creationId xmlns:a16="http://schemas.microsoft.com/office/drawing/2014/main" id="{3C1E9DC4-5621-4D27-A4C3-EFFF05E24CC3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118" b="11991"/>
          <a:stretch/>
        </p:blipFill>
        <p:spPr>
          <a:xfrm>
            <a:off x="10329719" y="1998089"/>
            <a:ext cx="676305" cy="684351"/>
          </a:xfrm>
          <a:prstGeom prst="ellipse">
            <a:avLst/>
          </a:prstGeom>
          <a:noFill/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86791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1.11111E-6 L -0.10455 0.001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34" y="6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1.85185E-6 L 0.12214 0.0030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07" y="139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3.7037E-6 L 0.09102 0.0002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4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6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E7C87"/>
            </a:gs>
            <a:gs pos="100000">
              <a:srgbClr val="2C3A45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타원 13">
            <a:extLst>
              <a:ext uri="{FF2B5EF4-FFF2-40B4-BE49-F238E27FC236}">
                <a16:creationId xmlns:a16="http://schemas.microsoft.com/office/drawing/2014/main" id="{EE276F49-EF86-439B-B97F-B4F35F0BB6CB}"/>
              </a:ext>
            </a:extLst>
          </p:cNvPr>
          <p:cNvSpPr>
            <a:spLocks noChangeAspect="1"/>
          </p:cNvSpPr>
          <p:nvPr/>
        </p:nvSpPr>
        <p:spPr>
          <a:xfrm>
            <a:off x="6393603" y="2968540"/>
            <a:ext cx="1440000" cy="1440000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6" name="타원 15">
            <a:extLst>
              <a:ext uri="{FF2B5EF4-FFF2-40B4-BE49-F238E27FC236}">
                <a16:creationId xmlns:a16="http://schemas.microsoft.com/office/drawing/2014/main" id="{6F46E178-04A5-4F43-A8F3-EEB5DF5F4BD1}"/>
              </a:ext>
            </a:extLst>
          </p:cNvPr>
          <p:cNvSpPr>
            <a:spLocks noChangeAspect="1"/>
          </p:cNvSpPr>
          <p:nvPr/>
        </p:nvSpPr>
        <p:spPr>
          <a:xfrm>
            <a:off x="1570888" y="1629903"/>
            <a:ext cx="1440000" cy="1440000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9" name="타원 18">
            <a:extLst>
              <a:ext uri="{FF2B5EF4-FFF2-40B4-BE49-F238E27FC236}">
                <a16:creationId xmlns:a16="http://schemas.microsoft.com/office/drawing/2014/main" id="{1934F936-96CC-4ACD-9DE8-F5CA033DF917}"/>
              </a:ext>
            </a:extLst>
          </p:cNvPr>
          <p:cNvSpPr>
            <a:spLocks noChangeAspect="1"/>
          </p:cNvSpPr>
          <p:nvPr/>
        </p:nvSpPr>
        <p:spPr>
          <a:xfrm>
            <a:off x="1559023" y="4278359"/>
            <a:ext cx="1440000" cy="1440000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8" name="직각 삼각형 17"/>
          <p:cNvSpPr/>
          <p:nvPr/>
        </p:nvSpPr>
        <p:spPr>
          <a:xfrm flipH="1">
            <a:off x="-21359" y="133351"/>
            <a:ext cx="12192000" cy="6724649"/>
          </a:xfrm>
          <a:custGeom>
            <a:avLst/>
            <a:gdLst>
              <a:gd name="connsiteX0" fmla="*/ 0 w 12192000"/>
              <a:gd name="connsiteY0" fmla="*/ 6858000 h 6858000"/>
              <a:gd name="connsiteX1" fmla="*/ 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0" fmla="*/ 0 w 12192000"/>
              <a:gd name="connsiteY0" fmla="*/ 6858000 h 6858000"/>
              <a:gd name="connsiteX1" fmla="*/ 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0" fmla="*/ 0 w 12192000"/>
              <a:gd name="connsiteY0" fmla="*/ 6858000 h 6858000"/>
              <a:gd name="connsiteX1" fmla="*/ 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0" fmla="*/ 0 w 12192000"/>
              <a:gd name="connsiteY0" fmla="*/ 6858000 h 6858000"/>
              <a:gd name="connsiteX1" fmla="*/ 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6858000"/>
                </a:moveTo>
                <a:lnTo>
                  <a:pt x="0" y="0"/>
                </a:lnTo>
                <a:cubicBezTo>
                  <a:pt x="4902200" y="1638300"/>
                  <a:pt x="7975600" y="2228850"/>
                  <a:pt x="12192000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7946542" y="3150309"/>
            <a:ext cx="3367452" cy="983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강의 </a:t>
            </a:r>
            <a:r>
              <a:rPr kumimoji="0" lang="en-US" altLang="ko-KR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(1-2</a:t>
            </a:r>
            <a:r>
              <a:rPr lang="ko-KR" altLang="en-US" sz="1600" b="1" dirty="0">
                <a:solidFill>
                  <a:schemeClr val="accent4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회</a:t>
            </a:r>
            <a:r>
              <a:rPr kumimoji="0" lang="en-US" altLang="ko-KR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고딕" panose="020D0604000000000000" pitchFamily="50" charset="-127"/>
                <a:ea typeface="나눔고딕" panose="020D0604000000000000" pitchFamily="50" charset="-127"/>
              </a:rPr>
              <a:t>반드시 알아야하는 </a:t>
            </a:r>
            <a:r>
              <a:rPr lang="ko-KR" altLang="en-US" sz="1200" b="1" dirty="0">
                <a:solidFill>
                  <a:prstClr val="white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정보는 강의를 통해서 학습</a:t>
            </a:r>
            <a:endParaRPr lang="en-US" altLang="ko-KR" sz="1200" b="1" dirty="0">
              <a:solidFill>
                <a:prstClr val="white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b="1" dirty="0">
                <a:solidFill>
                  <a:prstClr val="white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Ex&gt; </a:t>
            </a:r>
            <a:r>
              <a:rPr lang="ko-KR" altLang="en-US" sz="1200" b="1" dirty="0">
                <a:solidFill>
                  <a:prstClr val="white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재무제표</a:t>
            </a:r>
            <a:endParaRPr lang="en-US" altLang="ko-KR" sz="1200" b="1" dirty="0">
              <a:solidFill>
                <a:prstClr val="white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3123827" y="4220660"/>
            <a:ext cx="2670462" cy="15373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탁상공론 </a:t>
            </a:r>
            <a:r>
              <a:rPr kumimoji="0" lang="en-US" altLang="ko-KR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No! </a:t>
            </a:r>
            <a:r>
              <a:rPr lang="en-US" altLang="ko-KR" sz="1600" b="1" dirty="0">
                <a:solidFill>
                  <a:schemeClr val="accent4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Action!</a:t>
            </a:r>
            <a:endParaRPr kumimoji="0" lang="en-US" altLang="ko-KR" sz="1600" b="1" i="0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고딕" panose="020D0604000000000000" pitchFamily="50" charset="-127"/>
                <a:ea typeface="나눔고딕" panose="020D0604000000000000" pitchFamily="50" charset="-127"/>
              </a:rPr>
              <a:t>시장을 몸소 체험하고 느끼자</a:t>
            </a:r>
            <a:endParaRPr kumimoji="0" lang="en-US" altLang="ko-KR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b="1" dirty="0">
                <a:solidFill>
                  <a:prstClr val="white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Ex&gt; </a:t>
            </a:r>
            <a:r>
              <a:rPr lang="ko-KR" altLang="en-US" sz="1200" b="1" dirty="0">
                <a:solidFill>
                  <a:prstClr val="white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콘텐츠 </a:t>
            </a:r>
            <a:r>
              <a:rPr lang="en-US" altLang="ko-KR" sz="1200" b="1" dirty="0">
                <a:solidFill>
                  <a:prstClr val="white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– </a:t>
            </a:r>
            <a:r>
              <a:rPr lang="ko-KR" altLang="en-US" sz="1200" b="1" dirty="0">
                <a:solidFill>
                  <a:prstClr val="white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영화</a:t>
            </a:r>
            <a:r>
              <a:rPr lang="en-US" altLang="ko-KR" sz="1200" b="1" dirty="0">
                <a:solidFill>
                  <a:prstClr val="white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b="1" dirty="0">
                <a:solidFill>
                  <a:prstClr val="white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연극</a:t>
            </a:r>
            <a:endParaRPr lang="en-US" altLang="ko-KR" sz="1200" b="1" dirty="0">
              <a:solidFill>
                <a:prstClr val="white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200" b="1" dirty="0">
                <a:solidFill>
                  <a:prstClr val="white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기업을 찾아가보자</a:t>
            </a:r>
            <a:endParaRPr lang="en-US" altLang="ko-KR" sz="1200" b="1" dirty="0">
              <a:solidFill>
                <a:prstClr val="white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b="1" dirty="0">
                <a:solidFill>
                  <a:prstClr val="white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Ex&gt; </a:t>
            </a:r>
            <a:r>
              <a:rPr lang="ko-KR" altLang="en-US" sz="1200" b="1" dirty="0">
                <a:solidFill>
                  <a:prstClr val="white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기업 주최 행사</a:t>
            </a:r>
            <a:r>
              <a:rPr lang="en-US" altLang="ko-KR" sz="1200" b="1" dirty="0">
                <a:solidFill>
                  <a:prstClr val="white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b="1" dirty="0">
                <a:solidFill>
                  <a:prstClr val="white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본사</a:t>
            </a:r>
            <a:r>
              <a:rPr lang="en-US" altLang="ko-KR" sz="1200" b="1" dirty="0">
                <a:solidFill>
                  <a:prstClr val="white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b="1" dirty="0">
                <a:solidFill>
                  <a:prstClr val="white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공장 방문</a:t>
            </a:r>
            <a:endParaRPr lang="en-US" altLang="ko-KR" sz="1200" b="1" dirty="0">
              <a:solidFill>
                <a:prstClr val="white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3123827" y="1758161"/>
            <a:ext cx="3358860" cy="983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토론 </a:t>
            </a:r>
            <a:r>
              <a:rPr kumimoji="0" lang="en-US" altLang="ko-KR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Discussion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200" b="1" dirty="0">
                <a:solidFill>
                  <a:prstClr val="white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사전에 주어진 주제에 대해</a:t>
            </a:r>
            <a:endParaRPr lang="en-US" altLang="ko-KR" sz="1200" b="1" dirty="0">
              <a:solidFill>
                <a:prstClr val="white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200" b="1" dirty="0">
                <a:solidFill>
                  <a:prstClr val="white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일주일동안 각자 찾아보고 모여서 토론</a:t>
            </a:r>
            <a:endParaRPr kumimoji="0" lang="ko-KR" altLang="en-US" sz="9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A4DBD6F5-9F7B-445F-A1C1-33A7D42E167C}"/>
              </a:ext>
            </a:extLst>
          </p:cNvPr>
          <p:cNvSpPr/>
          <p:nvPr/>
        </p:nvSpPr>
        <p:spPr>
          <a:xfrm>
            <a:off x="653429" y="540000"/>
            <a:ext cx="8050934" cy="735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3200" b="1" dirty="0">
                <a:solidFill>
                  <a:schemeClr val="bg1"/>
                </a:solidFill>
              </a:rPr>
              <a:t>진행 방식</a:t>
            </a:r>
            <a:endParaRPr lang="en-US" altLang="ko-KR" sz="1000" dirty="0">
              <a:solidFill>
                <a:schemeClr val="bg1"/>
              </a:solidFill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D6DEC60B-78D6-45CC-A76F-C4A73C563A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7287" y="3212224"/>
            <a:ext cx="952633" cy="95263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15" name="그룹 14">
            <a:extLst>
              <a:ext uri="{FF2B5EF4-FFF2-40B4-BE49-F238E27FC236}">
                <a16:creationId xmlns:a16="http://schemas.microsoft.com/office/drawing/2014/main" id="{98C574E3-794B-47A1-AA02-9656659475D2}"/>
              </a:ext>
            </a:extLst>
          </p:cNvPr>
          <p:cNvGrpSpPr>
            <a:grpSpLocks noChangeAspect="1"/>
          </p:cNvGrpSpPr>
          <p:nvPr/>
        </p:nvGrpSpPr>
        <p:grpSpPr>
          <a:xfrm>
            <a:off x="1814572" y="4533909"/>
            <a:ext cx="934090" cy="954000"/>
            <a:chOff x="4551143" y="2291793"/>
            <a:chExt cx="1036677" cy="105877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11" name="그림 10">
              <a:extLst>
                <a:ext uri="{FF2B5EF4-FFF2-40B4-BE49-F238E27FC236}">
                  <a16:creationId xmlns:a16="http://schemas.microsoft.com/office/drawing/2014/main" id="{C88664F4-3C80-4DCE-9A00-64CBD1BA237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08329" y="2330937"/>
              <a:ext cx="952633" cy="952633"/>
            </a:xfrm>
            <a:prstGeom prst="rect">
              <a:avLst/>
            </a:prstGeom>
          </p:spPr>
        </p:pic>
        <p:cxnSp>
          <p:nvCxnSpPr>
            <p:cNvPr id="13" name="직선 연결선 12">
              <a:extLst>
                <a:ext uri="{FF2B5EF4-FFF2-40B4-BE49-F238E27FC236}">
                  <a16:creationId xmlns:a16="http://schemas.microsoft.com/office/drawing/2014/main" id="{CA48A835-DF7A-4404-B4A5-BD1FBF1CD48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51143" y="2319648"/>
              <a:ext cx="1030919" cy="103091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직선 연결선 54">
              <a:extLst>
                <a:ext uri="{FF2B5EF4-FFF2-40B4-BE49-F238E27FC236}">
                  <a16:creationId xmlns:a16="http://schemas.microsoft.com/office/drawing/2014/main" id="{90C22649-3F8D-4524-9C6A-F58AAFE8E69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556901" y="2291793"/>
              <a:ext cx="1030919" cy="103091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7" name="그림 16">
            <a:extLst>
              <a:ext uri="{FF2B5EF4-FFF2-40B4-BE49-F238E27FC236}">
                <a16:creationId xmlns:a16="http://schemas.microsoft.com/office/drawing/2014/main" id="{0C65E143-9E17-40D7-858F-72EC96AA97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572" y="1822195"/>
            <a:ext cx="952633" cy="95263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78037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E7C87"/>
            </a:gs>
            <a:gs pos="100000">
              <a:srgbClr val="2C3A45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직각 삼각형 17"/>
          <p:cNvSpPr/>
          <p:nvPr/>
        </p:nvSpPr>
        <p:spPr>
          <a:xfrm flipH="1">
            <a:off x="-21359" y="133351"/>
            <a:ext cx="12192000" cy="6724649"/>
          </a:xfrm>
          <a:custGeom>
            <a:avLst/>
            <a:gdLst>
              <a:gd name="connsiteX0" fmla="*/ 0 w 12192000"/>
              <a:gd name="connsiteY0" fmla="*/ 6858000 h 6858000"/>
              <a:gd name="connsiteX1" fmla="*/ 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0" fmla="*/ 0 w 12192000"/>
              <a:gd name="connsiteY0" fmla="*/ 6858000 h 6858000"/>
              <a:gd name="connsiteX1" fmla="*/ 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0" fmla="*/ 0 w 12192000"/>
              <a:gd name="connsiteY0" fmla="*/ 6858000 h 6858000"/>
              <a:gd name="connsiteX1" fmla="*/ 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0" fmla="*/ 0 w 12192000"/>
              <a:gd name="connsiteY0" fmla="*/ 6858000 h 6858000"/>
              <a:gd name="connsiteX1" fmla="*/ 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6858000"/>
                </a:moveTo>
                <a:lnTo>
                  <a:pt x="0" y="0"/>
                </a:lnTo>
                <a:cubicBezTo>
                  <a:pt x="4902200" y="1638300"/>
                  <a:pt x="7975600" y="2228850"/>
                  <a:pt x="12192000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" name="타원 6">
            <a:extLst>
              <a:ext uri="{FF2B5EF4-FFF2-40B4-BE49-F238E27FC236}">
                <a16:creationId xmlns:a16="http://schemas.microsoft.com/office/drawing/2014/main" id="{BC5B91C6-48EB-4350-9863-29BD4FC099F5}"/>
              </a:ext>
            </a:extLst>
          </p:cNvPr>
          <p:cNvSpPr/>
          <p:nvPr/>
        </p:nvSpPr>
        <p:spPr>
          <a:xfrm>
            <a:off x="1230488" y="1682491"/>
            <a:ext cx="2133600" cy="21336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36000" rIns="0" bIns="36000" rtlCol="0" anchor="ctr"/>
          <a:lstStyle/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schemeClr val="accent4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2019 TREND</a:t>
            </a:r>
          </a:p>
          <a:p>
            <a:pPr algn="ctr">
              <a:lnSpc>
                <a:spcPct val="150000"/>
              </a:lnSpc>
            </a:pPr>
            <a:r>
              <a:rPr lang="ko-KR" altLang="en-US" sz="14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주요 트렌드 분석</a:t>
            </a:r>
            <a:endParaRPr lang="en-US" altLang="ko-KR" sz="14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4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트렌드를 한발짝 앞서가자</a:t>
            </a:r>
            <a:endParaRPr lang="en-US" altLang="ko-KR" sz="14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>
              <a:lnSpc>
                <a:spcPct val="150000"/>
              </a:lnSpc>
            </a:pPr>
            <a:endParaRPr lang="en-US" altLang="ko-KR" sz="14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6" name="타원 75">
            <a:extLst>
              <a:ext uri="{FF2B5EF4-FFF2-40B4-BE49-F238E27FC236}">
                <a16:creationId xmlns:a16="http://schemas.microsoft.com/office/drawing/2014/main" id="{2C38B09B-C5F4-49FC-BC81-2FEFE326EFDB}"/>
              </a:ext>
            </a:extLst>
          </p:cNvPr>
          <p:cNvSpPr/>
          <p:nvPr/>
        </p:nvSpPr>
        <p:spPr>
          <a:xfrm>
            <a:off x="3104485" y="4184400"/>
            <a:ext cx="2133600" cy="21336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36000" rIns="0" bIns="36000" rtlCol="0" anchor="ctr"/>
          <a:lstStyle/>
          <a:p>
            <a:pPr algn="ctr">
              <a:lnSpc>
                <a:spcPct val="150000"/>
              </a:lnSpc>
            </a:pPr>
            <a:r>
              <a:rPr lang="ko-KR" altLang="en-US" b="1" dirty="0">
                <a:solidFill>
                  <a:schemeClr val="accent4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산업</a:t>
            </a:r>
            <a:r>
              <a:rPr lang="en-US" altLang="ko-KR" b="1" dirty="0">
                <a:solidFill>
                  <a:schemeClr val="accent4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•</a:t>
            </a:r>
            <a:r>
              <a:rPr lang="ko-KR" altLang="en-US" b="1" dirty="0">
                <a:solidFill>
                  <a:schemeClr val="accent4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기업 분석</a:t>
            </a:r>
          </a:p>
          <a:p>
            <a:pPr algn="ctr">
              <a:lnSpc>
                <a:spcPct val="150000"/>
              </a:lnSpc>
            </a:pPr>
            <a:r>
              <a:rPr lang="ko-KR" altLang="en-US" sz="13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내가 투자하고 싶은 기업 분석</a:t>
            </a:r>
            <a:endParaRPr lang="en-US" altLang="ko-KR" sz="13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3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나라면 이런 기업에 투자한다</a:t>
            </a:r>
            <a:r>
              <a:rPr lang="en-US" altLang="ko-KR" sz="13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algn="ctr">
              <a:lnSpc>
                <a:spcPct val="150000"/>
              </a:lnSpc>
            </a:pPr>
            <a:endParaRPr lang="en-US" altLang="ko-KR" sz="12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7" name="타원 76">
            <a:extLst>
              <a:ext uri="{FF2B5EF4-FFF2-40B4-BE49-F238E27FC236}">
                <a16:creationId xmlns:a16="http://schemas.microsoft.com/office/drawing/2014/main" id="{00A21227-4AC5-4FE8-8862-38539C8DA373}"/>
              </a:ext>
            </a:extLst>
          </p:cNvPr>
          <p:cNvSpPr/>
          <p:nvPr/>
        </p:nvSpPr>
        <p:spPr>
          <a:xfrm>
            <a:off x="5007841" y="1697872"/>
            <a:ext cx="2133600" cy="21336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36000" rIns="0" bIns="36000" rtlCol="0" anchor="ctr"/>
          <a:lstStyle/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schemeClr val="accent4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G2</a:t>
            </a:r>
          </a:p>
          <a:p>
            <a:pPr algn="ctr">
              <a:lnSpc>
                <a:spcPct val="150000"/>
              </a:lnSpc>
            </a:pPr>
            <a:r>
              <a:rPr lang="ko-KR" altLang="en-US" sz="14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미국</a:t>
            </a:r>
            <a:r>
              <a:rPr lang="en-US" altLang="ko-KR" sz="14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중국의</a:t>
            </a:r>
            <a:endParaRPr lang="en-US" altLang="ko-KR" sz="14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4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중장기적 </a:t>
            </a:r>
            <a:r>
              <a:rPr lang="en-US" altLang="ko-KR" sz="14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Plan</a:t>
            </a:r>
            <a:r>
              <a:rPr lang="ko-KR" altLang="en-US" sz="14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분석</a:t>
            </a:r>
            <a:endParaRPr lang="en-US" altLang="ko-KR" sz="14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>
              <a:lnSpc>
                <a:spcPct val="150000"/>
              </a:lnSpc>
            </a:pPr>
            <a:endParaRPr lang="en-US" altLang="ko-KR" sz="14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8" name="타원 77">
            <a:extLst>
              <a:ext uri="{FF2B5EF4-FFF2-40B4-BE49-F238E27FC236}">
                <a16:creationId xmlns:a16="http://schemas.microsoft.com/office/drawing/2014/main" id="{4841AEC6-590D-437B-9288-AC4D703CD683}"/>
              </a:ext>
            </a:extLst>
          </p:cNvPr>
          <p:cNvSpPr/>
          <p:nvPr/>
        </p:nvSpPr>
        <p:spPr>
          <a:xfrm>
            <a:off x="6836052" y="4184400"/>
            <a:ext cx="2133600" cy="21336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36000" rIns="0" bIns="36000" rtlCol="0" anchor="ctr"/>
          <a:lstStyle/>
          <a:p>
            <a:pPr algn="ctr">
              <a:lnSpc>
                <a:spcPct val="150000"/>
              </a:lnSpc>
            </a:pPr>
            <a:r>
              <a:rPr lang="ko-KR" altLang="en-US" b="1" dirty="0">
                <a:solidFill>
                  <a:schemeClr val="accent4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투자에 대한 생각</a:t>
            </a:r>
            <a:endParaRPr lang="en-US" altLang="ko-KR" b="1" dirty="0">
              <a:solidFill>
                <a:schemeClr val="accent4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4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투자를 왜 </a:t>
            </a:r>
            <a:r>
              <a:rPr lang="ko-KR" altLang="en-US" sz="1400" b="1" dirty="0" err="1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해야될까</a:t>
            </a:r>
            <a:r>
              <a:rPr lang="en-US" altLang="ko-KR" sz="14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?</a:t>
            </a:r>
          </a:p>
          <a:p>
            <a:pPr algn="ctr">
              <a:lnSpc>
                <a:spcPct val="150000"/>
              </a:lnSpc>
            </a:pPr>
            <a:r>
              <a:rPr lang="ko-KR" altLang="en-US" sz="14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어떻게 </a:t>
            </a:r>
            <a:r>
              <a:rPr lang="ko-KR" altLang="en-US" sz="1400" b="1" dirty="0" err="1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해야될까</a:t>
            </a:r>
            <a:r>
              <a:rPr lang="en-US" altLang="ko-KR" sz="14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?</a:t>
            </a:r>
          </a:p>
        </p:txBody>
      </p:sp>
      <p:sp>
        <p:nvSpPr>
          <p:cNvPr id="79" name="타원 78">
            <a:extLst>
              <a:ext uri="{FF2B5EF4-FFF2-40B4-BE49-F238E27FC236}">
                <a16:creationId xmlns:a16="http://schemas.microsoft.com/office/drawing/2014/main" id="{CFF91516-3DEA-4EF6-8120-D31EFF35211D}"/>
              </a:ext>
            </a:extLst>
          </p:cNvPr>
          <p:cNvSpPr/>
          <p:nvPr/>
        </p:nvSpPr>
        <p:spPr>
          <a:xfrm>
            <a:off x="8827914" y="1697872"/>
            <a:ext cx="2133600" cy="21336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36000" rIns="0" bIns="36000" rtlCol="0" anchor="ctr"/>
          <a:lstStyle/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schemeClr val="accent4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G2</a:t>
            </a:r>
            <a:r>
              <a:rPr lang="ko-KR" altLang="en-US" b="1" dirty="0">
                <a:solidFill>
                  <a:schemeClr val="accent4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외 국가</a:t>
            </a:r>
            <a:endParaRPr lang="en-US" altLang="ko-KR" b="1" dirty="0">
              <a:solidFill>
                <a:schemeClr val="accent4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4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독일</a:t>
            </a:r>
            <a:r>
              <a:rPr lang="en-US" altLang="ko-KR" sz="14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캐나다</a:t>
            </a:r>
            <a:r>
              <a:rPr lang="en-US" altLang="ko-KR" sz="14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영국</a:t>
            </a:r>
            <a:r>
              <a:rPr lang="en-US" altLang="ko-KR" sz="14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</a:t>
            </a:r>
          </a:p>
          <a:p>
            <a:pPr algn="ctr">
              <a:lnSpc>
                <a:spcPct val="150000"/>
              </a:lnSpc>
            </a:pPr>
            <a:r>
              <a:rPr lang="ko-KR" altLang="en-US" sz="14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동남아 등의</a:t>
            </a:r>
            <a:endParaRPr lang="en-US" altLang="ko-KR" sz="14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4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국가 상황</a:t>
            </a:r>
            <a:r>
              <a:rPr lang="en-US" altLang="ko-KR" sz="14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기업 분석</a:t>
            </a:r>
            <a:endParaRPr lang="en-US" altLang="ko-KR" sz="14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5" name="직사각형 74">
            <a:extLst>
              <a:ext uri="{FF2B5EF4-FFF2-40B4-BE49-F238E27FC236}">
                <a16:creationId xmlns:a16="http://schemas.microsoft.com/office/drawing/2014/main" id="{83F8EC3B-C0D3-4A76-A578-C3EC7C2A197F}"/>
              </a:ext>
            </a:extLst>
          </p:cNvPr>
          <p:cNvSpPr/>
          <p:nvPr/>
        </p:nvSpPr>
        <p:spPr>
          <a:xfrm>
            <a:off x="653429" y="540000"/>
            <a:ext cx="8050934" cy="735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3200" b="1" dirty="0">
                <a:solidFill>
                  <a:schemeClr val="bg1"/>
                </a:solidFill>
              </a:rPr>
              <a:t>앞으로 다룰 주제들</a:t>
            </a:r>
            <a:endParaRPr lang="en-US" altLang="ko-KR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167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E7C87"/>
            </a:gs>
            <a:gs pos="100000">
              <a:srgbClr val="2C3A45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직각 삼각형 17"/>
          <p:cNvSpPr/>
          <p:nvPr/>
        </p:nvSpPr>
        <p:spPr>
          <a:xfrm flipH="1">
            <a:off x="-21359" y="133351"/>
            <a:ext cx="12192000" cy="6724649"/>
          </a:xfrm>
          <a:custGeom>
            <a:avLst/>
            <a:gdLst>
              <a:gd name="connsiteX0" fmla="*/ 0 w 12192000"/>
              <a:gd name="connsiteY0" fmla="*/ 6858000 h 6858000"/>
              <a:gd name="connsiteX1" fmla="*/ 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0" fmla="*/ 0 w 12192000"/>
              <a:gd name="connsiteY0" fmla="*/ 6858000 h 6858000"/>
              <a:gd name="connsiteX1" fmla="*/ 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0" fmla="*/ 0 w 12192000"/>
              <a:gd name="connsiteY0" fmla="*/ 6858000 h 6858000"/>
              <a:gd name="connsiteX1" fmla="*/ 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0" fmla="*/ 0 w 12192000"/>
              <a:gd name="connsiteY0" fmla="*/ 6858000 h 6858000"/>
              <a:gd name="connsiteX1" fmla="*/ 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6858000"/>
                </a:moveTo>
                <a:lnTo>
                  <a:pt x="0" y="0"/>
                </a:lnTo>
                <a:cubicBezTo>
                  <a:pt x="4902200" y="1638300"/>
                  <a:pt x="7975600" y="2228850"/>
                  <a:pt x="12192000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75" name="직사각형 74">
            <a:extLst>
              <a:ext uri="{FF2B5EF4-FFF2-40B4-BE49-F238E27FC236}">
                <a16:creationId xmlns:a16="http://schemas.microsoft.com/office/drawing/2014/main" id="{83F8EC3B-C0D3-4A76-A578-C3EC7C2A197F}"/>
              </a:ext>
            </a:extLst>
          </p:cNvPr>
          <p:cNvSpPr/>
          <p:nvPr/>
        </p:nvSpPr>
        <p:spPr>
          <a:xfrm>
            <a:off x="653429" y="540000"/>
            <a:ext cx="8050934" cy="735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이런 분 환영해요</a:t>
            </a:r>
            <a:r>
              <a:rPr kumimoji="0" lang="en-US" altLang="ko-KR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~</a:t>
            </a: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7C47AAC-2BBC-4FE5-877D-094EDDA9B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68216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ko-KR" altLang="en-US" sz="2400" dirty="0">
                <a:solidFill>
                  <a:schemeClr val="accent4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실제로 주식 투자를 하는</a:t>
            </a:r>
            <a:r>
              <a:rPr lang="en-US" altLang="ko-KR" sz="2400" dirty="0">
                <a:solidFill>
                  <a:schemeClr val="accent4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/</a:t>
            </a:r>
            <a:r>
              <a:rPr lang="ko-KR" altLang="en-US" sz="2400" dirty="0">
                <a:solidFill>
                  <a:schemeClr val="accent4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할 사람</a:t>
            </a:r>
            <a:br>
              <a:rPr lang="en-US" altLang="ko-KR" sz="2400" dirty="0"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ko-KR" altLang="en-US" sz="2000" dirty="0">
                <a:solidFill>
                  <a:schemeClr val="bg1">
                    <a:lumMod val="9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실제 투자 안 할 사람</a:t>
            </a:r>
            <a:r>
              <a:rPr lang="en-US" altLang="ko-KR" sz="2000" dirty="0">
                <a:solidFill>
                  <a:schemeClr val="bg1">
                    <a:lumMod val="9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?</a:t>
            </a:r>
            <a:br>
              <a:rPr lang="en-US" altLang="ko-KR" sz="2000" dirty="0">
                <a:solidFill>
                  <a:schemeClr val="bg1">
                    <a:lumMod val="9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endParaRPr lang="en-US" altLang="ko-KR" sz="2000" dirty="0">
              <a:solidFill>
                <a:schemeClr val="bg1">
                  <a:lumMod val="9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ko-KR" altLang="en-US" sz="2400" dirty="0">
                <a:solidFill>
                  <a:schemeClr val="accent4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다른 사람의 말을 들어줄 수 있는 사람</a:t>
            </a:r>
            <a:br>
              <a:rPr lang="en-US" altLang="ko-KR" sz="2400" dirty="0"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ko-KR" altLang="en-US" sz="2000" dirty="0">
                <a:solidFill>
                  <a:schemeClr val="bg1">
                    <a:lumMod val="9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내 주장</a:t>
            </a:r>
            <a:r>
              <a:rPr lang="en-US" altLang="ko-KR" sz="2000" dirty="0">
                <a:solidFill>
                  <a:schemeClr val="bg1">
                    <a:lumMod val="9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2000" dirty="0">
                <a:solidFill>
                  <a:schemeClr val="bg1">
                    <a:lumMod val="9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논리는 무조건 옳고</a:t>
            </a:r>
            <a:r>
              <a:rPr lang="en-US" altLang="ko-KR" sz="2000" dirty="0">
                <a:solidFill>
                  <a:schemeClr val="bg1">
                    <a:lumMod val="9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!</a:t>
            </a:r>
            <a:r>
              <a:rPr lang="ko-KR" altLang="en-US" sz="2000" dirty="0">
                <a:solidFill>
                  <a:schemeClr val="bg1">
                    <a:lumMod val="9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다른 사람은 다 틀려</a:t>
            </a:r>
            <a:r>
              <a:rPr lang="en-US" altLang="ko-KR" sz="2000" dirty="0">
                <a:solidFill>
                  <a:schemeClr val="bg1">
                    <a:lumMod val="9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!</a:t>
            </a:r>
            <a:br>
              <a:rPr lang="en-US" altLang="ko-KR" sz="2000" dirty="0">
                <a:solidFill>
                  <a:schemeClr val="bg1">
                    <a:lumMod val="9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ko-KR" altLang="en-US" sz="2000" dirty="0">
                <a:solidFill>
                  <a:schemeClr val="bg1">
                    <a:lumMod val="9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정보의 선택적 수용</a:t>
            </a:r>
            <a:br>
              <a:rPr lang="en-US" altLang="ko-KR" sz="2000" dirty="0">
                <a:solidFill>
                  <a:schemeClr val="bg1">
                    <a:lumMod val="9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en-US" altLang="ko-KR" sz="1800" dirty="0">
                <a:solidFill>
                  <a:schemeClr val="bg1">
                    <a:lumMod val="9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Ex&gt; </a:t>
            </a:r>
            <a:r>
              <a:rPr lang="ko-KR" altLang="en-US" sz="1800" dirty="0" err="1">
                <a:solidFill>
                  <a:schemeClr val="bg1">
                    <a:lumMod val="9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벤저민</a:t>
            </a:r>
            <a:r>
              <a:rPr lang="ko-KR" altLang="en-US" sz="1800" dirty="0">
                <a:solidFill>
                  <a:schemeClr val="bg1">
                    <a:lumMod val="9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그레이엄 → </a:t>
            </a:r>
            <a:r>
              <a:rPr lang="ko-KR" altLang="en-US" sz="1800" dirty="0" err="1">
                <a:solidFill>
                  <a:schemeClr val="bg1">
                    <a:lumMod val="9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워런버핏</a:t>
            </a:r>
            <a:r>
              <a:rPr lang="ko-KR" altLang="en-US" sz="1800" dirty="0">
                <a:solidFill>
                  <a:schemeClr val="bg1">
                    <a:lumMod val="9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→ </a:t>
            </a:r>
            <a:r>
              <a:rPr lang="en-US" altLang="ko-KR" sz="1800" dirty="0">
                <a:solidFill>
                  <a:schemeClr val="bg1">
                    <a:lumMod val="9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…</a:t>
            </a:r>
            <a:br>
              <a:rPr lang="en-US" altLang="ko-KR" sz="1800" dirty="0">
                <a:solidFill>
                  <a:schemeClr val="bg1">
                    <a:lumMod val="9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endParaRPr lang="en-US" altLang="ko-KR" sz="2000" dirty="0">
              <a:solidFill>
                <a:schemeClr val="bg1">
                  <a:lumMod val="9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ko-KR" altLang="en-US" sz="2400" dirty="0">
                <a:solidFill>
                  <a:schemeClr val="accent4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주식 투자 </a:t>
            </a:r>
            <a:r>
              <a:rPr lang="ko-KR" altLang="en-US" sz="2400" dirty="0" err="1">
                <a:solidFill>
                  <a:schemeClr val="accent4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처음하는</a:t>
            </a:r>
            <a:r>
              <a:rPr lang="ko-KR" altLang="en-US" sz="2400" dirty="0">
                <a:solidFill>
                  <a:schemeClr val="accent4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사람 </a:t>
            </a:r>
            <a:r>
              <a:rPr lang="en-US" altLang="ko-KR" sz="2400" dirty="0">
                <a:solidFill>
                  <a:schemeClr val="accent4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&amp; </a:t>
            </a:r>
            <a:r>
              <a:rPr lang="ko-KR" altLang="en-US" sz="2400" dirty="0">
                <a:solidFill>
                  <a:schemeClr val="accent4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잘하는 사람</a:t>
            </a:r>
            <a:br>
              <a:rPr lang="en-US" altLang="ko-KR" sz="2400" dirty="0"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ko-KR" altLang="en-US" sz="2000" dirty="0" err="1">
                <a:solidFill>
                  <a:schemeClr val="bg1">
                    <a:lumMod val="9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처음하는</a:t>
            </a:r>
            <a:r>
              <a:rPr lang="ko-KR" altLang="en-US" sz="2000" dirty="0">
                <a:solidFill>
                  <a:schemeClr val="bg1">
                    <a:lumMod val="9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사람 </a:t>
            </a:r>
            <a:r>
              <a:rPr lang="en-US" altLang="ko-KR" sz="2000" dirty="0">
                <a:solidFill>
                  <a:schemeClr val="bg1">
                    <a:lumMod val="9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2000" dirty="0">
                <a:solidFill>
                  <a:schemeClr val="bg1">
                    <a:lumMod val="9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살아오면서 배운 것</a:t>
            </a:r>
            <a:r>
              <a:rPr lang="en-US" altLang="ko-KR" sz="2000" dirty="0">
                <a:solidFill>
                  <a:schemeClr val="bg1">
                    <a:lumMod val="9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</a:t>
            </a:r>
            <a:r>
              <a:rPr lang="ko-KR" altLang="en-US" sz="2000" dirty="0">
                <a:solidFill>
                  <a:schemeClr val="bg1">
                    <a:lumMod val="9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가치관 </a:t>
            </a:r>
            <a:r>
              <a:rPr lang="en-US" altLang="ko-KR" sz="2000" dirty="0">
                <a:solidFill>
                  <a:schemeClr val="bg1">
                    <a:lumMod val="9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+ </a:t>
            </a:r>
            <a:r>
              <a:rPr lang="ko-KR" altLang="en-US" sz="2000" dirty="0">
                <a:solidFill>
                  <a:schemeClr val="bg1">
                    <a:lumMod val="9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금융</a:t>
            </a:r>
            <a:r>
              <a:rPr lang="en-US" altLang="ko-KR" sz="2000" dirty="0">
                <a:solidFill>
                  <a:schemeClr val="bg1">
                    <a:lumMod val="9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2000" dirty="0">
                <a:solidFill>
                  <a:schemeClr val="bg1">
                    <a:lumMod val="9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경제 지식 </a:t>
            </a:r>
            <a:r>
              <a:rPr lang="en-US" altLang="ko-KR" sz="2000" dirty="0">
                <a:solidFill>
                  <a:schemeClr val="bg1">
                    <a:lumMod val="9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= </a:t>
            </a:r>
            <a:r>
              <a:rPr lang="ko-KR" altLang="en-US" sz="2000" dirty="0">
                <a:solidFill>
                  <a:schemeClr val="bg1">
                    <a:lumMod val="9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나만의 투자관</a:t>
            </a:r>
            <a:br>
              <a:rPr lang="en-US" altLang="ko-KR" sz="2000" dirty="0">
                <a:solidFill>
                  <a:schemeClr val="bg1">
                    <a:lumMod val="9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en-US" altLang="ko-KR" sz="2000" dirty="0">
                <a:solidFill>
                  <a:schemeClr val="bg1">
                    <a:lumMod val="9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		      </a:t>
            </a:r>
            <a:r>
              <a:rPr lang="en-US" altLang="ko-KR" sz="1800" dirty="0">
                <a:solidFill>
                  <a:schemeClr val="bg1">
                    <a:lumMod val="9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Ex&gt; KT&amp;G</a:t>
            </a:r>
            <a:br>
              <a:rPr lang="en-US" altLang="ko-KR" sz="1800" dirty="0">
                <a:solidFill>
                  <a:schemeClr val="bg1">
                    <a:lumMod val="9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ko-KR" altLang="en-US" sz="2000" dirty="0">
                <a:solidFill>
                  <a:schemeClr val="bg1">
                    <a:lumMod val="9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잘하는 사람</a:t>
            </a:r>
            <a:r>
              <a:rPr lang="en-US" altLang="ko-KR" sz="2000" dirty="0">
                <a:solidFill>
                  <a:schemeClr val="bg1">
                    <a:lumMod val="9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 : Positive</a:t>
            </a:r>
            <a:r>
              <a:rPr lang="ko-KR" altLang="en-US" sz="2000" dirty="0">
                <a:solidFill>
                  <a:schemeClr val="bg1">
                    <a:lumMod val="9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2000" dirty="0">
                <a:solidFill>
                  <a:schemeClr val="bg1">
                    <a:lumMod val="9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Influence</a:t>
            </a:r>
          </a:p>
        </p:txBody>
      </p:sp>
      <p:grpSp>
        <p:nvGrpSpPr>
          <p:cNvPr id="20" name="그룹 19">
            <a:extLst>
              <a:ext uri="{FF2B5EF4-FFF2-40B4-BE49-F238E27FC236}">
                <a16:creationId xmlns:a16="http://schemas.microsoft.com/office/drawing/2014/main" id="{618D981D-DA27-47A3-8E93-26625C30C850}"/>
              </a:ext>
            </a:extLst>
          </p:cNvPr>
          <p:cNvGrpSpPr/>
          <p:nvPr/>
        </p:nvGrpSpPr>
        <p:grpSpPr>
          <a:xfrm>
            <a:off x="5870597" y="1682491"/>
            <a:ext cx="1576247" cy="1068906"/>
            <a:chOff x="5870597" y="1682491"/>
            <a:chExt cx="1576247" cy="1068906"/>
          </a:xfrm>
        </p:grpSpPr>
        <p:grpSp>
          <p:nvGrpSpPr>
            <p:cNvPr id="13" name="그룹 12">
              <a:extLst>
                <a:ext uri="{FF2B5EF4-FFF2-40B4-BE49-F238E27FC236}">
                  <a16:creationId xmlns:a16="http://schemas.microsoft.com/office/drawing/2014/main" id="{143AB348-1D74-4E4A-9CBF-B2A66C3DF8C8}"/>
                </a:ext>
              </a:extLst>
            </p:cNvPr>
            <p:cNvGrpSpPr/>
            <p:nvPr/>
          </p:nvGrpSpPr>
          <p:grpSpPr>
            <a:xfrm>
              <a:off x="5870597" y="1682491"/>
              <a:ext cx="903346" cy="1068906"/>
              <a:chOff x="2855012" y="-7192296"/>
              <a:chExt cx="5601482" cy="6628092"/>
            </a:xfrm>
          </p:grpSpPr>
          <p:pic>
            <p:nvPicPr>
              <p:cNvPr id="11" name="그림 10">
                <a:extLst>
                  <a:ext uri="{FF2B5EF4-FFF2-40B4-BE49-F238E27FC236}">
                    <a16:creationId xmlns:a16="http://schemas.microsoft.com/office/drawing/2014/main" id="{47DDD2F6-66DE-4564-B44E-2F5E44C01A4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855012" y="-7192296"/>
                <a:ext cx="5601482" cy="5572903"/>
              </a:xfrm>
              <a:prstGeom prst="rect">
                <a:avLst/>
              </a:prstGeom>
            </p:spPr>
          </p:pic>
          <p:pic>
            <p:nvPicPr>
              <p:cNvPr id="12" name="그림 11">
                <a:extLst>
                  <a:ext uri="{FF2B5EF4-FFF2-40B4-BE49-F238E27FC236}">
                    <a16:creationId xmlns:a16="http://schemas.microsoft.com/office/drawing/2014/main" id="{A402BA6F-96F6-47FB-9228-C9E14BE2C99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283961" y="-1621627"/>
                <a:ext cx="2743583" cy="1057423"/>
              </a:xfrm>
              <a:prstGeom prst="rect">
                <a:avLst/>
              </a:prstGeom>
            </p:spPr>
          </p:pic>
        </p:grpSp>
        <p:grpSp>
          <p:nvGrpSpPr>
            <p:cNvPr id="14" name="그룹 13">
              <a:extLst>
                <a:ext uri="{FF2B5EF4-FFF2-40B4-BE49-F238E27FC236}">
                  <a16:creationId xmlns:a16="http://schemas.microsoft.com/office/drawing/2014/main" id="{5CD8AD6F-0327-45E4-8CE3-342BA27D7B5B}"/>
                </a:ext>
              </a:extLst>
            </p:cNvPr>
            <p:cNvGrpSpPr/>
            <p:nvPr/>
          </p:nvGrpSpPr>
          <p:grpSpPr>
            <a:xfrm>
              <a:off x="7004388" y="2258285"/>
              <a:ext cx="442456" cy="493112"/>
              <a:chOff x="10133312" y="-3624132"/>
              <a:chExt cx="2743583" cy="3057694"/>
            </a:xfrm>
          </p:grpSpPr>
          <p:pic>
            <p:nvPicPr>
              <p:cNvPr id="24" name="그림 23">
                <a:extLst>
                  <a:ext uri="{FF2B5EF4-FFF2-40B4-BE49-F238E27FC236}">
                    <a16:creationId xmlns:a16="http://schemas.microsoft.com/office/drawing/2014/main" id="{EC3FF581-10D0-499E-9BE6-BC285173B6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0499838" y="-3624132"/>
                <a:ext cx="2010529" cy="2000271"/>
              </a:xfrm>
              <a:prstGeom prst="rect">
                <a:avLst/>
              </a:prstGeom>
            </p:spPr>
          </p:pic>
          <p:pic>
            <p:nvPicPr>
              <p:cNvPr id="25" name="그림 24">
                <a:extLst>
                  <a:ext uri="{FF2B5EF4-FFF2-40B4-BE49-F238E27FC236}">
                    <a16:creationId xmlns:a16="http://schemas.microsoft.com/office/drawing/2014/main" id="{B8B4E561-48D7-41C7-8521-E558DC580D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133312" y="-1623861"/>
                <a:ext cx="2743583" cy="1057423"/>
              </a:xfrm>
              <a:prstGeom prst="rect">
                <a:avLst/>
              </a:prstGeom>
            </p:spPr>
          </p:pic>
        </p:grpSp>
      </p:grpSp>
      <p:pic>
        <p:nvPicPr>
          <p:cNvPr id="19" name="그림 18">
            <a:extLst>
              <a:ext uri="{FF2B5EF4-FFF2-40B4-BE49-F238E27FC236}">
                <a16:creationId xmlns:a16="http://schemas.microsoft.com/office/drawing/2014/main" id="{E87FD027-5CA6-4EDE-8BD0-3D3CA83A7A3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747" y="2153733"/>
            <a:ext cx="564933" cy="562864"/>
          </a:xfrm>
          <a:prstGeom prst="rect">
            <a:avLst/>
          </a:prstGeom>
        </p:spPr>
      </p:pic>
      <p:pic>
        <p:nvPicPr>
          <p:cNvPr id="32" name="그림 31">
            <a:extLst>
              <a:ext uri="{FF2B5EF4-FFF2-40B4-BE49-F238E27FC236}">
                <a16:creationId xmlns:a16="http://schemas.microsoft.com/office/drawing/2014/main" id="{087A93DC-2AA6-49AC-B548-BF2CC467A19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1067" y="3222625"/>
            <a:ext cx="564933" cy="562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279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4216</TotalTime>
  <Words>290</Words>
  <Application>Microsoft Office PowerPoint</Application>
  <PresentationFormat>와이드스크린</PresentationFormat>
  <Paragraphs>68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1" baseType="lpstr">
      <vt:lpstr>나눔고딕</vt:lpstr>
      <vt:lpstr>나눔고딕 ExtraBold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조땡</dc:creator>
  <cp:lastModifiedBy>co taro</cp:lastModifiedBy>
  <cp:revision>654</cp:revision>
  <dcterms:created xsi:type="dcterms:W3CDTF">2018-08-02T07:05:36Z</dcterms:created>
  <dcterms:modified xsi:type="dcterms:W3CDTF">2019-03-25T12:44:30Z</dcterms:modified>
</cp:coreProperties>
</file>