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0" r:id="rId2"/>
    <p:sldId id="338" r:id="rId3"/>
    <p:sldId id="339" r:id="rId4"/>
    <p:sldId id="332" r:id="rId5"/>
    <p:sldId id="334" r:id="rId6"/>
    <p:sldId id="340" r:id="rId7"/>
    <p:sldId id="336" r:id="rId8"/>
    <p:sldId id="337" r:id="rId9"/>
    <p:sldId id="341" r:id="rId10"/>
    <p:sldId id="325" r:id="rId11"/>
    <p:sldId id="326" r:id="rId12"/>
    <p:sldId id="331" r:id="rId13"/>
    <p:sldId id="328" r:id="rId14"/>
    <p:sldId id="348" r:id="rId15"/>
    <p:sldId id="342" r:id="rId16"/>
    <p:sldId id="344" r:id="rId17"/>
    <p:sldId id="351" r:id="rId18"/>
    <p:sldId id="346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CEEFDE5-27F2-4870-BA2F-89575B6B822D}">
          <p14:sldIdLst>
            <p14:sldId id="350"/>
          </p14:sldIdLst>
        </p14:section>
        <p14:section name="OTT의 정의" id="{2B0F912D-2884-443F-98FA-24D8525EBF2A}">
          <p14:sldIdLst>
            <p14:sldId id="338"/>
          </p14:sldIdLst>
        </p14:section>
        <p14:section name="미국" id="{8E186836-871C-4464-8822-AE3211357D8D}">
          <p14:sldIdLst>
            <p14:sldId id="339"/>
            <p14:sldId id="332"/>
            <p14:sldId id="334"/>
            <p14:sldId id="340"/>
            <p14:sldId id="336"/>
            <p14:sldId id="337"/>
            <p14:sldId id="341"/>
          </p14:sldIdLst>
        </p14:section>
        <p14:section name="중국" id="{FC738C74-5A7B-46F2-84B8-0AB1CA320F1F}">
          <p14:sldIdLst>
            <p14:sldId id="325"/>
            <p14:sldId id="326"/>
            <p14:sldId id="331"/>
            <p14:sldId id="328"/>
          </p14:sldIdLst>
        </p14:section>
        <p14:section name="한국" id="{92D0349D-42B1-4F29-9231-BDDD0FA37663}">
          <p14:sldIdLst>
            <p14:sldId id="348"/>
            <p14:sldId id="342"/>
            <p14:sldId id="344"/>
            <p14:sldId id="351"/>
          </p14:sldIdLst>
        </p14:section>
        <p14:section name="결론" id="{72B2227B-DB68-43A6-B43E-3FC2105B9C4C}">
          <p14:sldIdLst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585"/>
    <a:srgbClr val="FF3300"/>
    <a:srgbClr val="7030A0"/>
    <a:srgbClr val="68BDBD"/>
    <a:srgbClr val="0070C0"/>
    <a:srgbClr val="00B0F0"/>
    <a:srgbClr val="06DCA8"/>
    <a:srgbClr val="00DE64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31" autoAdjust="0"/>
  </p:normalViewPr>
  <p:slideViewPr>
    <p:cSldViewPr snapToGrid="0" showGuides="1">
      <p:cViewPr varScale="1">
        <p:scale>
          <a:sx n="57" d="100"/>
          <a:sy n="57" d="100"/>
        </p:scale>
        <p:origin x="1016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700" b="1" dirty="0">
                <a:solidFill>
                  <a:schemeClr val="tx1"/>
                </a:solidFill>
              </a:rPr>
              <a:t>미국 </a:t>
            </a:r>
            <a:r>
              <a:rPr lang="en-US" altLang="ko-KR" sz="1700" b="1" dirty="0">
                <a:solidFill>
                  <a:schemeClr val="tx1"/>
                </a:solidFill>
              </a:rPr>
              <a:t>OTT </a:t>
            </a:r>
            <a:r>
              <a:rPr lang="ko-KR" altLang="en-US" sz="1700" b="1" dirty="0">
                <a:solidFill>
                  <a:schemeClr val="tx1"/>
                </a:solidFill>
              </a:rPr>
              <a:t>시장 추이</a:t>
            </a:r>
            <a:r>
              <a:rPr lang="en-US" altLang="ko-KR" sz="1700" b="1" dirty="0">
                <a:solidFill>
                  <a:schemeClr val="tx1"/>
                </a:solidFill>
              </a:rPr>
              <a:t>(</a:t>
            </a:r>
            <a:r>
              <a:rPr lang="ko-KR" altLang="en-US" sz="1700" b="1" dirty="0">
                <a:solidFill>
                  <a:schemeClr val="tx1"/>
                </a:solidFill>
              </a:rPr>
              <a:t>단위</a:t>
            </a:r>
            <a:r>
              <a:rPr lang="en-US" altLang="ko-KR" sz="1700" b="1" dirty="0">
                <a:solidFill>
                  <a:schemeClr val="tx1"/>
                </a:solidFill>
              </a:rPr>
              <a:t>: </a:t>
            </a:r>
            <a:r>
              <a:rPr lang="ko-KR" altLang="en-US" sz="1700" b="1" dirty="0">
                <a:solidFill>
                  <a:schemeClr val="tx1"/>
                </a:solidFill>
              </a:rPr>
              <a:t>억달러</a:t>
            </a:r>
            <a:r>
              <a:rPr lang="en-US" altLang="ko-KR" sz="1700" b="1" dirty="0">
                <a:solidFill>
                  <a:schemeClr val="tx1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미국 OTT 시장 추이(단위: 억달러)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2019</c:v>
                </c:pt>
                <c:pt idx="3">
                  <c:v>2020(예상)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</c:v>
                </c:pt>
                <c:pt idx="1">
                  <c:v>132</c:v>
                </c:pt>
                <c:pt idx="2">
                  <c:v>180</c:v>
                </c:pt>
                <c:pt idx="3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F-4395-BC97-364B56F35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254208"/>
        <c:axId val="200255744"/>
      </c:barChart>
      <c:catAx>
        <c:axId val="2002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0255744"/>
        <c:crosses val="autoZero"/>
        <c:auto val="1"/>
        <c:lblAlgn val="ctr"/>
        <c:lblOffset val="100"/>
        <c:noMultiLvlLbl val="0"/>
      </c:catAx>
      <c:valAx>
        <c:axId val="20025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025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o-KR" sz="1700" b="1" i="0" dirty="0">
                <a:solidFill>
                  <a:schemeClr val="tx1"/>
                </a:solidFill>
              </a:rPr>
              <a:t>미국 </a:t>
            </a:r>
            <a:r>
              <a:rPr lang="ko-KR" altLang="en-US" sz="1700" b="1" i="0" dirty="0">
                <a:solidFill>
                  <a:schemeClr val="tx1"/>
                </a:solidFill>
              </a:rPr>
              <a:t>케이블</a:t>
            </a:r>
            <a:r>
              <a:rPr lang="en-US" altLang="ko-KR" sz="1700" b="1" i="0" dirty="0">
                <a:solidFill>
                  <a:schemeClr val="tx1"/>
                </a:solidFill>
              </a:rPr>
              <a:t>TV&amp;</a:t>
            </a:r>
            <a:r>
              <a:rPr lang="ko-KR" altLang="en-US" sz="1700" b="1" i="0" dirty="0" err="1">
                <a:solidFill>
                  <a:schemeClr val="tx1"/>
                </a:solidFill>
              </a:rPr>
              <a:t>넷플릭스</a:t>
            </a:r>
            <a:r>
              <a:rPr lang="ko-KR" altLang="en-US" sz="1700" b="1" i="0" dirty="0">
                <a:solidFill>
                  <a:schemeClr val="tx1"/>
                </a:solidFill>
              </a:rPr>
              <a:t> </a:t>
            </a:r>
            <a:r>
              <a:rPr lang="ko-KR" sz="1700" b="1" i="0" dirty="0">
                <a:solidFill>
                  <a:schemeClr val="tx1"/>
                </a:solidFill>
              </a:rPr>
              <a:t>가입자 추이</a:t>
            </a:r>
          </a:p>
        </c:rich>
      </c:tx>
      <c:layout>
        <c:manualLayout>
          <c:xMode val="edge"/>
          <c:yMode val="edge"/>
          <c:x val="0.33806463501025913"/>
          <c:y val="1.0685594472434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케이블</c:v>
                </c:pt>
              </c:strCache>
            </c:strRef>
          </c:tx>
          <c:spPr>
            <a:ln w="2222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52.6</c:v>
                </c:pt>
                <c:pt idx="1">
                  <c:v>51.04</c:v>
                </c:pt>
                <c:pt idx="2">
                  <c:v>50.42</c:v>
                </c:pt>
                <c:pt idx="3">
                  <c:v>49.22</c:v>
                </c:pt>
                <c:pt idx="4">
                  <c:v>49.11</c:v>
                </c:pt>
                <c:pt idx="5">
                  <c:v>48.61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DC-49C7-AEE5-68BFAA00AD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넷플릭스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23.41</c:v>
                </c:pt>
                <c:pt idx="1">
                  <c:v>29.17</c:v>
                </c:pt>
                <c:pt idx="2">
                  <c:v>35.67</c:v>
                </c:pt>
                <c:pt idx="3">
                  <c:v>41.4</c:v>
                </c:pt>
                <c:pt idx="4">
                  <c:v>46.97</c:v>
                </c:pt>
                <c:pt idx="5">
                  <c:v>50.85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DC-49C7-AEE5-68BFAA00AD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897984"/>
        <c:axId val="131903872"/>
      </c:lineChart>
      <c:catAx>
        <c:axId val="13189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1903872"/>
        <c:crosses val="autoZero"/>
        <c:auto val="1"/>
        <c:lblAlgn val="ctr"/>
        <c:lblOffset val="100"/>
        <c:noMultiLvlLbl val="0"/>
      </c:catAx>
      <c:valAx>
        <c:axId val="131903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189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400" dirty="0">
                <a:solidFill>
                  <a:schemeClr val="tx1"/>
                </a:solidFill>
              </a:rPr>
              <a:t>국내 비디오형 </a:t>
            </a:r>
            <a:r>
              <a:rPr lang="en-US" altLang="ko-KR" sz="2400" dirty="0">
                <a:solidFill>
                  <a:schemeClr val="tx1"/>
                </a:solidFill>
              </a:rPr>
              <a:t>OTT </a:t>
            </a:r>
            <a:r>
              <a:rPr lang="ko-KR" altLang="en-US" sz="2400" dirty="0">
                <a:solidFill>
                  <a:schemeClr val="tx1"/>
                </a:solidFill>
              </a:rPr>
              <a:t>월평균 이용자 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856798858031297"/>
          <c:y val="0.22837109382019841"/>
          <c:w val="0.48745772618092065"/>
          <c:h val="0.7186842804127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국내 비디오형 OTT 월평균 이용자 수</c:v>
                </c:pt>
              </c:strCache>
            </c:strRef>
          </c:tx>
          <c:dPt>
            <c:idx val="0"/>
            <c:bubble3D val="0"/>
            <c:spPr>
              <a:solidFill>
                <a:srgbClr val="06DCA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21-422F-92D3-EE9C230FB75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4221-422F-92D3-EE9C230FB75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221-422F-92D3-EE9C230FB75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4221-422F-92D3-EE9C230FB75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21-422F-92D3-EE9C230FB75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221-422F-92D3-EE9C230FB759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21-422F-92D3-EE9C230FB75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221-422F-92D3-EE9C230FB75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21-422F-92D3-EE9C230FB759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221-422F-92D3-EE9C230FB75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dirty="0">
                        <a:solidFill>
                          <a:schemeClr val="bg1"/>
                        </a:solidFill>
                      </a:rPr>
                      <a:t>네이버</a:t>
                    </a:r>
                    <a:r>
                      <a:rPr lang="en-US" altLang="ko-KR" dirty="0">
                        <a:solidFill>
                          <a:schemeClr val="bg1"/>
                        </a:solidFill>
                      </a:rPr>
                      <a:t>TV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CFAE2A-CA1C-4F48-B9D8-19D2886EE8D3}" type="PERCENTAGE">
                      <a:rPr lang="en-US" altLang="ko-KR" smtClean="0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[백분율]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221-422F-92D3-EE9C230FB75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dirty="0">
                        <a:solidFill>
                          <a:schemeClr val="bg1"/>
                        </a:solidFill>
                      </a:rPr>
                      <a:t>유튜브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1CB951-D100-4277-B351-EE889D99C1B1}" type="PERCENTAGE">
                      <a:rPr lang="en-US" altLang="ko-KR" smtClean="0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[백분율]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221-422F-92D3-EE9C230FB75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sz="1100" dirty="0" err="1"/>
                      <a:t>다음카카오</a:t>
                    </a:r>
                    <a:r>
                      <a:rPr lang="en-US" altLang="ko-KR" sz="1100" dirty="0"/>
                      <a:t>TV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D72BA7-62C8-4FAD-9A9C-E3C2088550B4}" type="PERCENTAGE">
                      <a:rPr lang="en-US" altLang="ko-KR" sz="1100" smtClean="0"/>
                      <a:pPr>
                        <a:defRPr sz="133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[백분율]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221-422F-92D3-EE9C230FB759}"/>
                </c:ext>
              </c:extLst>
            </c:dLbl>
            <c:dLbl>
              <c:idx val="3"/>
              <c:layout>
                <c:manualLayout>
                  <c:x val="-3.8222123506816978E-3"/>
                  <c:y val="-2.81764323888755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sz="1100" dirty="0"/>
                      <a:t>옥수수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A70189-320A-490B-9242-106DF702571B}" type="PERCENTAGE">
                      <a:rPr lang="en-US" altLang="ko-KR" sz="1100" smtClean="0"/>
                      <a:pPr>
                        <a:defRPr sz="133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[백분율]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221-422F-92D3-EE9C230FB759}"/>
                </c:ext>
              </c:extLst>
            </c:dLbl>
            <c:dLbl>
              <c:idx val="4"/>
              <c:layout>
                <c:manualLayout>
                  <c:x val="-0.15479960020260736"/>
                  <c:y val="-9.57998701221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sz="1200" dirty="0" err="1">
                        <a:solidFill>
                          <a:srgbClr val="00B0F0"/>
                        </a:solidFill>
                      </a:rPr>
                      <a:t>티빙</a:t>
                    </a:r>
                    <a:endParaRPr lang="ko-KR" altLang="en-US" sz="1200" dirty="0">
                      <a:solidFill>
                        <a:srgbClr val="00B0F0"/>
                      </a:solidFill>
                    </a:endParaRP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DA756B-B871-4D10-97D9-7411B8422F16}" type="PERCENTAGE">
                      <a:rPr lang="en-US" altLang="ko-KR" sz="1200" smtClean="0">
                        <a:solidFill>
                          <a:srgbClr val="00B0F0"/>
                        </a:solidFill>
                      </a:rPr>
                      <a:pPr>
                        <a:defRPr sz="133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[백분율]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21-422F-92D3-EE9C230FB759}"/>
                </c:ext>
              </c:extLst>
            </c:dLbl>
            <c:dLbl>
              <c:idx val="5"/>
              <c:layout>
                <c:manualLayout>
                  <c:x val="-0.21404389163817314"/>
                  <c:y val="-0.154970378138815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sz="1050" dirty="0">
                        <a:solidFill>
                          <a:srgbClr val="0070C0"/>
                        </a:solidFill>
                      </a:rPr>
                      <a:t>아프리카</a:t>
                    </a:r>
                    <a:r>
                      <a:rPr lang="en-US" altLang="ko-KR" sz="1050" dirty="0">
                        <a:solidFill>
                          <a:srgbClr val="0070C0"/>
                        </a:solidFill>
                      </a:rPr>
                      <a:t>TV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B213A6-F71B-4191-8053-CBE9C14C3B3B}" type="PERCENTAGE">
                      <a:rPr lang="en-US" altLang="ko-KR" smtClean="0">
                        <a:solidFill>
                          <a:srgbClr val="0070C0"/>
                        </a:solidFill>
                      </a:rPr>
                      <a:pPr>
                        <a:defRPr sz="133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[백분율]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221-422F-92D3-EE9C230FB759}"/>
                </c:ext>
              </c:extLst>
            </c:dLbl>
            <c:dLbl>
              <c:idx val="6"/>
              <c:layout>
                <c:manualLayout>
                  <c:x val="-0.11657747669579072"/>
                  <c:y val="-0.160605664616590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sz="1050" dirty="0">
                        <a:solidFill>
                          <a:srgbClr val="68BDBD"/>
                        </a:solidFill>
                      </a:rPr>
                      <a:t>올레</a:t>
                    </a:r>
                    <a:r>
                      <a:rPr lang="en-US" altLang="ko-KR" sz="1050" dirty="0">
                        <a:solidFill>
                          <a:srgbClr val="68BDBD"/>
                        </a:solidFill>
                      </a:rPr>
                      <a:t>TV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sz="1050" dirty="0">
                        <a:solidFill>
                          <a:srgbClr val="68BDBD"/>
                        </a:solidFill>
                      </a:rPr>
                      <a:t>모바일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72DA18-88AA-4A6C-8DC7-B9F02F54F23D}" type="PERCENTAGE">
                      <a:rPr lang="en-US" altLang="ko-KR" sz="1050" smtClean="0">
                        <a:solidFill>
                          <a:srgbClr val="68BDBD"/>
                        </a:solidFill>
                      </a:rPr>
                      <a:pPr>
                        <a:defRPr sz="133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[백분율]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21-422F-92D3-EE9C230FB759}"/>
                </c:ext>
              </c:extLst>
            </c:dLbl>
            <c:dLbl>
              <c:idx val="7"/>
              <c:layout>
                <c:manualLayout>
                  <c:x val="-5.5422079084884147E-2"/>
                  <c:y val="-0.17469388081102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sz="1050" dirty="0">
                        <a:solidFill>
                          <a:srgbClr val="7030A0"/>
                        </a:solidFill>
                      </a:rPr>
                      <a:t>POOQ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F59E87-78DC-404B-ABA8-6290F5BCA97B}" type="PERCENTAGE">
                      <a:rPr lang="en-US" altLang="ko-KR" sz="1050" smtClean="0">
                        <a:solidFill>
                          <a:srgbClr val="7030A0"/>
                        </a:solidFill>
                      </a:rPr>
                      <a:pPr>
                        <a:defRPr sz="133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[백분율]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221-422F-92D3-EE9C230FB759}"/>
                </c:ext>
              </c:extLst>
            </c:dLbl>
            <c:dLbl>
              <c:idx val="8"/>
              <c:layout>
                <c:manualLayout>
                  <c:x val="3.0577698805453305E-2"/>
                  <c:y val="-0.17187623757214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sz="1050" dirty="0" err="1">
                        <a:solidFill>
                          <a:srgbClr val="FF3300"/>
                        </a:solidFill>
                      </a:rPr>
                      <a:t>넷플릭스</a:t>
                    </a:r>
                    <a:endParaRPr lang="ko-KR" altLang="en-US" sz="1050" dirty="0">
                      <a:solidFill>
                        <a:srgbClr val="FF3300"/>
                      </a:solidFill>
                    </a:endParaRP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sz="1050" dirty="0">
                        <a:solidFill>
                          <a:srgbClr val="FF3300"/>
                        </a:solidFill>
                      </a:rPr>
                      <a:t>0.8%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221-422F-92D3-EE9C230FB759}"/>
                </c:ext>
              </c:extLst>
            </c:dLbl>
            <c:dLbl>
              <c:idx val="9"/>
              <c:layout>
                <c:manualLayout>
                  <c:x val="0.14142185697522153"/>
                  <c:y val="-0.157788021377703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o-KR" altLang="en-US" sz="1050" dirty="0" err="1">
                        <a:solidFill>
                          <a:srgbClr val="3A8585"/>
                        </a:solidFill>
                      </a:rPr>
                      <a:t>왓챠플레이</a:t>
                    </a:r>
                    <a:endParaRPr lang="ko-KR" altLang="en-US" sz="1050" dirty="0">
                      <a:solidFill>
                        <a:srgbClr val="3A8585"/>
                      </a:solidFill>
                    </a:endParaRPr>
                  </a:p>
                  <a:p>
                    <a:pPr>
                      <a:defRPr sz="133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sz="1050" dirty="0">
                        <a:solidFill>
                          <a:srgbClr val="3A8585"/>
                        </a:solidFill>
                      </a:rPr>
                      <a:t>0.2%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221-422F-92D3-EE9C230FB759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Sheet1!$A$2:$A$11</c:f>
              <c:strCache>
                <c:ptCount val="10"/>
                <c:pt idx="0">
                  <c:v>네이버TV</c:v>
                </c:pt>
                <c:pt idx="1">
                  <c:v>유튜브</c:v>
                </c:pt>
                <c:pt idx="2">
                  <c:v>다음카카오TV</c:v>
                </c:pt>
                <c:pt idx="3">
                  <c:v>옥수수</c:v>
                </c:pt>
                <c:pt idx="4">
                  <c:v>티빙</c:v>
                </c:pt>
                <c:pt idx="5">
                  <c:v>아프리카TV</c:v>
                </c:pt>
                <c:pt idx="6">
                  <c:v>올레TV모바일</c:v>
                </c:pt>
                <c:pt idx="7">
                  <c:v>POOQ</c:v>
                </c:pt>
                <c:pt idx="8">
                  <c:v>넷플릭스</c:v>
                </c:pt>
                <c:pt idx="9">
                  <c:v>왓챠플레이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3333</c:v>
                </c:pt>
                <c:pt idx="1">
                  <c:v>3010</c:v>
                </c:pt>
                <c:pt idx="2">
                  <c:v>1096</c:v>
                </c:pt>
                <c:pt idx="3">
                  <c:v>428</c:v>
                </c:pt>
                <c:pt idx="4">
                  <c:v>256</c:v>
                </c:pt>
                <c:pt idx="5">
                  <c:v>253</c:v>
                </c:pt>
                <c:pt idx="6">
                  <c:v>149</c:v>
                </c:pt>
                <c:pt idx="7">
                  <c:v>124</c:v>
                </c:pt>
                <c:pt idx="8">
                  <c:v>73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1-422F-92D3-EE9C230FB7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1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D3D0-7E81-4B75-A5CA-8381018648A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F8BCB-D9C9-4DFC-9E1F-8892AEE1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OTT</a:t>
            </a:r>
            <a:r>
              <a:rPr lang="ko-KR" altLang="en-US" dirty="0"/>
              <a:t> 산업의 현황을 보여주고 한국 또한 </a:t>
            </a:r>
            <a:r>
              <a:rPr lang="en-US" altLang="ko-KR" dirty="0"/>
              <a:t>OTT </a:t>
            </a:r>
            <a:r>
              <a:rPr lang="ko-KR" altLang="en-US" dirty="0"/>
              <a:t>시장의 규모가 점점 증가 될 것이라 예상</a:t>
            </a:r>
            <a:endParaRPr lang="en-US" altLang="ko-KR" dirty="0"/>
          </a:p>
          <a:p>
            <a:r>
              <a:rPr lang="ko-KR" altLang="en-US" dirty="0"/>
              <a:t>국내 </a:t>
            </a:r>
            <a:r>
              <a:rPr lang="en-US" altLang="ko-KR" dirty="0"/>
              <a:t>OTT </a:t>
            </a:r>
            <a:r>
              <a:rPr lang="ko-KR" altLang="en-US" dirty="0"/>
              <a:t>점유율을 보여주면서 한국의 </a:t>
            </a:r>
            <a:r>
              <a:rPr lang="en-US" altLang="ko-KR" dirty="0"/>
              <a:t>OTT </a:t>
            </a:r>
            <a:r>
              <a:rPr lang="ko-KR" altLang="en-US" dirty="0"/>
              <a:t>시장의 판도를 보여줌 유튜브가 절반 넘게 먹고 있다</a:t>
            </a:r>
            <a:r>
              <a:rPr lang="en-US" altLang="ko-KR" dirty="0"/>
              <a:t>.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국내 비디오형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OTT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월평균 이용자 수	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네이버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	3333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유튜브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3010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다음카카오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	1096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옥수수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428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티빙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256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아프리카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	253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곰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	239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올레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모바일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149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트위치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136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POOQ	124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데일리모션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114</a:t>
            </a:r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만먕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판도라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112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넷플릭스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73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왓챠플레이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단위</a:t>
            </a:r>
            <a:r>
              <a:rPr lang="en-US" altLang="ko-KR" dirty="0"/>
              <a:t>: </a:t>
            </a:r>
            <a:r>
              <a:rPr lang="ko-KR" altLang="en-US" dirty="0"/>
              <a:t>만명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F8BCB-D9C9-4DFC-9E1F-8892AEE1A3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/>
              <a:t>( OTT </a:t>
            </a:r>
            <a:r>
              <a:rPr lang="ko-KR" altLang="en-US" sz="1200" dirty="0"/>
              <a:t>서비스 협력을 위해</a:t>
            </a:r>
            <a:r>
              <a:rPr lang="en-US" altLang="ko-KR" sz="1200" dirty="0"/>
              <a:t>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F8BCB-D9C9-4DFC-9E1F-8892AEE1A3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 err="1"/>
              <a:t>tvN</a:t>
            </a:r>
            <a:r>
              <a:rPr lang="en-US" altLang="ko-KR" sz="1200" b="0" dirty="0"/>
              <a:t>, Mnet, OCN, Olive, ONSTYLE, </a:t>
            </a:r>
            <a:r>
              <a:rPr lang="en-US" altLang="ko-KR" sz="1200" b="0" dirty="0" err="1"/>
              <a:t>OtvN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XtvN</a:t>
            </a:r>
            <a:r>
              <a:rPr lang="en-US" altLang="ko-KR" sz="1200" b="0" dirty="0"/>
              <a:t>, OGN, DIA TV</a:t>
            </a:r>
            <a:r>
              <a:rPr lang="ko-KR" altLang="en-US" sz="1200" b="0" dirty="0"/>
              <a:t>등의 채널을 볼 수 있다</a:t>
            </a:r>
            <a:r>
              <a:rPr lang="en-US" altLang="ko-KR" sz="1200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/>
              <a:t>이 부분을  적은 이유는 </a:t>
            </a:r>
            <a:r>
              <a:rPr lang="en-US" altLang="ko-KR" sz="1200" b="0" dirty="0"/>
              <a:t>CJ ENM</a:t>
            </a:r>
            <a:r>
              <a:rPr lang="ko-KR" altLang="en-US" sz="1200" b="0" dirty="0"/>
              <a:t>에서 </a:t>
            </a:r>
            <a:r>
              <a:rPr lang="en-US" altLang="ko-KR" sz="1200" b="0" dirty="0"/>
              <a:t>6</a:t>
            </a:r>
            <a:r>
              <a:rPr lang="ko-KR" altLang="en-US" sz="1200" b="0" dirty="0"/>
              <a:t>월 </a:t>
            </a:r>
            <a:r>
              <a:rPr lang="en-US" altLang="ko-KR" sz="1200" b="0" dirty="0"/>
              <a:t>17</a:t>
            </a:r>
            <a:r>
              <a:rPr lang="ko-KR" altLang="en-US" sz="1200" b="0" dirty="0"/>
              <a:t>일 부로 </a:t>
            </a:r>
            <a:r>
              <a:rPr lang="en-US" altLang="ko-KR" sz="1200" b="0" dirty="0"/>
              <a:t>VOD</a:t>
            </a:r>
            <a:r>
              <a:rPr lang="ko-KR" altLang="en-US" sz="1200" b="0" dirty="0"/>
              <a:t>를 무료에서 유료로 전환하기 때문에 </a:t>
            </a:r>
            <a:r>
              <a:rPr lang="en-US" altLang="ko-KR" sz="1200" b="0" dirty="0"/>
              <a:t>TVING</a:t>
            </a:r>
            <a:r>
              <a:rPr lang="ko-KR" altLang="en-US" sz="1200" b="0" dirty="0"/>
              <a:t>만의 강점이 있지 않을까 생각 하며 올림</a:t>
            </a:r>
            <a:endParaRPr lang="en-US" altLang="ko-KR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dirty="0"/>
          </a:p>
          <a:p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F8BCB-D9C9-4DFC-9E1F-8892AEE1A3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dirty="0"/>
              <a:t>&lt;</a:t>
            </a:r>
            <a:r>
              <a:rPr lang="en-US" altLang="ko-KR" sz="1200" b="0" dirty="0" err="1"/>
              <a:t>cpt</a:t>
            </a:r>
            <a:r>
              <a:rPr lang="en-US" altLang="ko-KR" sz="1200" b="0" dirty="0"/>
              <a:t> </a:t>
            </a:r>
            <a:r>
              <a:rPr lang="ko-KR" altLang="en-US" sz="1200" b="0" dirty="0"/>
              <a:t>부분</a:t>
            </a:r>
            <a:r>
              <a:rPr lang="en-US" altLang="ko-KR" sz="1200" b="0" dirty="0"/>
              <a:t>&gt;</a:t>
            </a:r>
          </a:p>
          <a:p>
            <a:r>
              <a:rPr lang="ko-KR" altLang="en-US" sz="1200" b="0" dirty="0"/>
              <a:t>콘텐츠 프로토콜은  이</a:t>
            </a:r>
            <a:br>
              <a:rPr lang="en-US" altLang="ko-KR" sz="1200" b="0" dirty="0"/>
            </a:br>
            <a:br>
              <a:rPr lang="en-US" altLang="ko-KR" sz="1200" b="0" dirty="0"/>
            </a:br>
            <a:r>
              <a:rPr lang="ko-KR" altLang="en-US" sz="1200" b="0" dirty="0"/>
              <a:t>콘텐츠 공급자에는 더 좋은 콘텐츠를 제작하고 유통할 수 있도록 데이터 분석 서비스를 제공</a:t>
            </a:r>
            <a:br>
              <a:rPr lang="en-US" altLang="ko-KR" sz="1200" b="0" dirty="0"/>
            </a:br>
            <a:br>
              <a:rPr lang="en-US" altLang="ko-KR" sz="1200" b="0" dirty="0"/>
            </a:br>
            <a:r>
              <a:rPr lang="ko-KR" altLang="en-US" sz="1200" b="0" dirty="0"/>
              <a:t>데이터 제공에 대한 대가로 회원에게 </a:t>
            </a:r>
            <a:r>
              <a:rPr lang="en-US" altLang="ko-KR" sz="1200" b="0" dirty="0"/>
              <a:t>CPT </a:t>
            </a:r>
            <a:r>
              <a:rPr lang="ko-KR" altLang="en-US" sz="1200" b="0" dirty="0"/>
              <a:t>보상을 지급한다</a:t>
            </a:r>
            <a:r>
              <a:rPr lang="en-US" altLang="ko-KR" sz="1200" b="0" dirty="0"/>
              <a:t>.</a:t>
            </a:r>
            <a:br>
              <a:rPr lang="en-US" altLang="ko-KR" sz="1200" b="0" dirty="0"/>
            </a:br>
            <a:br>
              <a:rPr lang="en-US" altLang="ko-KR" sz="1200" b="0" dirty="0"/>
            </a:br>
            <a:r>
              <a:rPr lang="en-US" altLang="ko-KR" sz="1200" b="0" dirty="0"/>
              <a:t>CPT</a:t>
            </a:r>
            <a:r>
              <a:rPr lang="ko-KR" altLang="en-US" sz="1200" b="0" dirty="0"/>
              <a:t>를 보유한 사람은 </a:t>
            </a:r>
            <a:r>
              <a:rPr lang="en-US" altLang="ko-KR" sz="1200" b="0" dirty="0"/>
              <a:t>CPT </a:t>
            </a:r>
            <a:r>
              <a:rPr lang="ko-KR" altLang="en-US" sz="1200" b="0" dirty="0"/>
              <a:t>스토어에서 </a:t>
            </a:r>
            <a:r>
              <a:rPr lang="ko-KR" altLang="en-US" sz="1200" b="0" dirty="0" err="1"/>
              <a:t>왓챠플레이</a:t>
            </a:r>
            <a:r>
              <a:rPr lang="ko-KR" altLang="en-US" sz="1200" b="0" dirty="0"/>
              <a:t> 이용권</a:t>
            </a:r>
            <a:r>
              <a:rPr lang="en-US" altLang="ko-KR" sz="1200" b="0" dirty="0"/>
              <a:t>, </a:t>
            </a:r>
            <a:r>
              <a:rPr lang="ko-KR" altLang="en-US" sz="1200" b="0" dirty="0"/>
              <a:t>영화예매권</a:t>
            </a:r>
            <a:r>
              <a:rPr lang="en-US" altLang="ko-KR" sz="1200" b="0" dirty="0"/>
              <a:t>, LG </a:t>
            </a:r>
            <a:r>
              <a:rPr lang="ko-KR" altLang="en-US" sz="1200" b="0" dirty="0"/>
              <a:t>전자 포터블 스피커 등을 교환할 수 있다</a:t>
            </a:r>
            <a:r>
              <a:rPr lang="en-US" altLang="ko-KR" sz="1200" b="0" dirty="0"/>
              <a:t>. </a:t>
            </a:r>
            <a:br>
              <a:rPr lang="en-US" altLang="ko-KR" sz="1200" b="0" dirty="0"/>
            </a:br>
            <a:br>
              <a:rPr lang="en-US" altLang="ko-KR" sz="1200" b="0" dirty="0"/>
            </a:br>
            <a:r>
              <a:rPr lang="ko-KR" altLang="en-US" sz="1200" b="0" dirty="0"/>
              <a:t>데이터 제공을 통해 콘텐츠 생태계에 기여함으로써 보상받은 </a:t>
            </a:r>
            <a:r>
              <a:rPr lang="en-US" altLang="ko-KR" sz="1200" b="0" dirty="0"/>
              <a:t>CPT</a:t>
            </a:r>
            <a:r>
              <a:rPr lang="ko-KR" altLang="en-US" sz="1200" b="0" dirty="0"/>
              <a:t>인 만큼 콘텐츠 관련 다양한 상품과 특별 혜택을 누릴 수 있는 취지</a:t>
            </a:r>
            <a:r>
              <a:rPr lang="en-US" altLang="ko-KR" sz="1200" b="0" dirty="0"/>
              <a:t>.</a:t>
            </a:r>
            <a:br>
              <a:rPr lang="en-US" altLang="ko-KR" sz="1200" b="0" dirty="0"/>
            </a:br>
            <a:br>
              <a:rPr lang="en-US" altLang="ko-KR" sz="1200" b="0" dirty="0"/>
            </a:br>
            <a:r>
              <a:rPr lang="en-US" altLang="ko-KR" sz="1200" b="0" dirty="0"/>
              <a:t>CPT</a:t>
            </a:r>
            <a:r>
              <a:rPr lang="ko-KR" altLang="en-US" sz="1200" b="0" dirty="0"/>
              <a:t>가 상장된 거래소 ＇</a:t>
            </a:r>
            <a:r>
              <a:rPr lang="ko-KR" altLang="en-US" sz="1200" b="0" dirty="0" err="1"/>
              <a:t>업비트＇에서</a:t>
            </a:r>
            <a:r>
              <a:rPr lang="ko-KR" altLang="en-US" sz="1200" b="0" dirty="0"/>
              <a:t> 별도 구매도 가능</a:t>
            </a:r>
            <a:r>
              <a:rPr lang="en-US" altLang="ko-KR" sz="1200" b="0" dirty="0"/>
              <a:t>.</a:t>
            </a:r>
            <a:br>
              <a:rPr lang="en-US" altLang="ko-KR" sz="1200" b="0" dirty="0"/>
            </a:br>
            <a:endParaRPr lang="en-US" altLang="ko-KR" sz="1200" b="0" dirty="0"/>
          </a:p>
          <a:p>
            <a:r>
              <a:rPr lang="ko-KR" altLang="en-US" sz="1200" b="0" dirty="0"/>
              <a:t>다만 스토어 내의 상품의 </a:t>
            </a:r>
            <a:r>
              <a:rPr lang="en-US" altLang="ko-KR" sz="1200" b="0" dirty="0"/>
              <a:t>CPT </a:t>
            </a:r>
            <a:r>
              <a:rPr lang="ko-KR" altLang="en-US" sz="1200" b="0" dirty="0" err="1"/>
              <a:t>교환가는</a:t>
            </a:r>
            <a:r>
              <a:rPr lang="ko-KR" altLang="en-US" sz="1200" b="0" dirty="0"/>
              <a:t> </a:t>
            </a:r>
            <a:r>
              <a:rPr lang="en-US" altLang="ko-KR" sz="1200" b="0" dirty="0"/>
              <a:t>CPT </a:t>
            </a:r>
            <a:r>
              <a:rPr lang="ko-KR" altLang="en-US" sz="1200" b="0" dirty="0"/>
              <a:t>시세를 반영해 변동될 수 있다</a:t>
            </a:r>
            <a:r>
              <a:rPr lang="en-US" altLang="ko-KR" sz="1200" b="0" dirty="0"/>
              <a:t>.</a:t>
            </a:r>
          </a:p>
          <a:p>
            <a:endParaRPr lang="en-US" altLang="ko-KR" sz="1200" b="0" dirty="0"/>
          </a:p>
          <a:p>
            <a:r>
              <a:rPr lang="en-US" altLang="ko-KR" sz="1200" b="0" dirty="0"/>
              <a:t>&lt;</a:t>
            </a:r>
            <a:r>
              <a:rPr lang="ko-KR" altLang="en-US" sz="1200" b="0" dirty="0"/>
              <a:t>데이터 분석을 통해 저렴한 값으로 구매</a:t>
            </a:r>
            <a:r>
              <a:rPr lang="en-US" altLang="ko-KR" sz="1200" b="0" dirty="0"/>
              <a:t>&gt;</a:t>
            </a:r>
          </a:p>
          <a:p>
            <a:r>
              <a:rPr lang="ko-KR" altLang="en-US" sz="1200" b="0" dirty="0" err="1"/>
              <a:t>왓챠의</a:t>
            </a:r>
            <a:r>
              <a:rPr lang="ko-KR" altLang="en-US" sz="1200" b="0" dirty="0"/>
              <a:t> 데이터를 분석해 보면 개봉한 지 </a:t>
            </a:r>
            <a:r>
              <a:rPr lang="en-US" altLang="ko-KR" sz="1200" b="0" dirty="0"/>
              <a:t>5</a:t>
            </a:r>
            <a:r>
              <a:rPr lang="ko-KR" altLang="en-US" sz="1200" b="0" dirty="0"/>
              <a:t>년이 지난 작품들을 소비자들이 관람하는 비율이 </a:t>
            </a:r>
            <a:r>
              <a:rPr lang="en-US" altLang="ko-KR" sz="1200" b="0" dirty="0"/>
              <a:t>56%</a:t>
            </a:r>
            <a:r>
              <a:rPr lang="ko-KR" altLang="en-US" sz="1200" b="0" dirty="0"/>
              <a:t>나 된다는 것을 </a:t>
            </a:r>
            <a:r>
              <a:rPr lang="ko-KR" altLang="en-US" sz="1200" b="0" dirty="0" err="1"/>
              <a:t>깨달았다</a:t>
            </a:r>
            <a:r>
              <a:rPr lang="en-US" altLang="ko-KR" sz="1200" b="0" dirty="0"/>
              <a:t>"</a:t>
            </a:r>
            <a:r>
              <a:rPr lang="ko-KR" altLang="en-US" sz="1200" b="0" dirty="0"/>
              <a:t>며 </a:t>
            </a:r>
            <a:endParaRPr lang="en-US" altLang="ko-KR" sz="1200" b="0" dirty="0"/>
          </a:p>
          <a:p>
            <a:r>
              <a:rPr lang="en-US" altLang="ko-KR" sz="1200" b="0" dirty="0"/>
              <a:t>"</a:t>
            </a:r>
            <a:r>
              <a:rPr lang="ko-KR" altLang="en-US" sz="1200" b="0" dirty="0"/>
              <a:t>개봉 후 </a:t>
            </a:r>
            <a:r>
              <a:rPr lang="en-US" altLang="ko-KR" sz="1200" b="0" dirty="0"/>
              <a:t>5</a:t>
            </a:r>
            <a:r>
              <a:rPr lang="ko-KR" altLang="en-US" sz="1200" b="0" dirty="0"/>
              <a:t>년이 지난 작품들은 비교적 싼 가격에 거래되기 때문에 </a:t>
            </a:r>
            <a:r>
              <a:rPr lang="ko-KR" altLang="en-US" sz="1200" b="0" dirty="0" err="1"/>
              <a:t>왓챠</a:t>
            </a:r>
            <a:r>
              <a:rPr lang="ko-KR" altLang="en-US" sz="1200" b="0" dirty="0"/>
              <a:t> 같은 회사들은 낮은 비용으로 구매해 올 수 있다</a:t>
            </a:r>
            <a:r>
              <a:rPr lang="en-US" altLang="ko-KR" sz="1200" b="0" dirty="0"/>
              <a:t> </a:t>
            </a:r>
          </a:p>
          <a:p>
            <a:endParaRPr lang="en-US" altLang="ko-KR" sz="1200" b="0" dirty="0"/>
          </a:p>
          <a:p>
            <a:r>
              <a:rPr lang="ko-KR" altLang="en-US" b="0" dirty="0" err="1"/>
              <a:t>왓챠는</a:t>
            </a:r>
            <a:r>
              <a:rPr lang="ko-KR" altLang="en-US" b="0" dirty="0"/>
              <a:t> 자신들의 플랫폼에 쌓인 특정 영화나 감독</a:t>
            </a:r>
            <a:r>
              <a:rPr lang="en-US" altLang="ko-KR" b="0" dirty="0"/>
              <a:t>, </a:t>
            </a:r>
            <a:r>
              <a:rPr lang="ko-KR" altLang="en-US" b="0" dirty="0"/>
              <a:t>배우 등에 대한 </a:t>
            </a:r>
            <a:r>
              <a:rPr lang="ko-KR" altLang="en-US" b="0" dirty="0" err="1"/>
              <a:t>별점</a:t>
            </a:r>
            <a:r>
              <a:rPr lang="ko-KR" altLang="en-US" b="0" dirty="0"/>
              <a:t> 데이터를 </a:t>
            </a:r>
            <a:r>
              <a:rPr lang="en-US" altLang="ko-KR" b="0" dirty="0"/>
              <a:t>CGV</a:t>
            </a:r>
            <a:r>
              <a:rPr lang="ko-KR" altLang="en-US" b="0" dirty="0"/>
              <a:t>나 옥수수 등과 같은 제</a:t>
            </a:r>
            <a:r>
              <a:rPr lang="en-US" altLang="ko-KR" b="0" dirty="0"/>
              <a:t>3</a:t>
            </a:r>
            <a:r>
              <a:rPr lang="ko-KR" altLang="en-US" b="0" dirty="0"/>
              <a:t>자에 판매하기도 한다</a:t>
            </a:r>
            <a:r>
              <a:rPr lang="en-US" altLang="ko-KR" b="0" dirty="0"/>
              <a:t>.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F8BCB-D9C9-4DFC-9E1F-8892AEE1A3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9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E2F5-ABD8-4C80-B8C7-02E5BB64347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1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63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72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E1D779A-D54F-4DB9-86B3-0291BF2D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EB58F9C-4593-4BD4-8061-E960652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8182DAC-8DA7-47DC-B55F-0A06CF58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8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5566962-5389-451B-8FE3-59721675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48E5DA-070D-4579-98F0-A236DBC5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CE5B709-C705-4B24-A8C1-9856F180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33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72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83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6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98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97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9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D0C1-D5FE-48CB-AEB6-E9E3D1C2E343}" type="datetimeFigureOut">
              <a:rPr lang="ko-KR" altLang="en-US" smtClean="0"/>
              <a:t>2019-05-28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811B0-B48E-441A-87FD-055ECECA2FB0}"/>
              </a:ext>
            </a:extLst>
          </p:cNvPr>
          <p:cNvSpPr txBox="1"/>
          <p:nvPr userDrawn="1"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4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56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C1D041C6-9680-4E9C-BD20-C12D326757AB}"/>
              </a:ext>
            </a:extLst>
          </p:cNvPr>
          <p:cNvSpPr/>
          <p:nvPr/>
        </p:nvSpPr>
        <p:spPr>
          <a:xfrm>
            <a:off x="0" y="2578100"/>
            <a:ext cx="12192000" cy="1488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991196" y="2814652"/>
            <a:ext cx="620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i="1" dirty="0"/>
              <a:t>OTT</a:t>
            </a:r>
            <a:endParaRPr lang="ko-KR" altLang="en-US" sz="60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D80366-EAA2-4032-A19D-B3182FD8DF08}"/>
              </a:ext>
            </a:extLst>
          </p:cNvPr>
          <p:cNvSpPr txBox="1"/>
          <p:nvPr/>
        </p:nvSpPr>
        <p:spPr>
          <a:xfrm>
            <a:off x="5982393" y="4389611"/>
            <a:ext cx="577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/>
              <a:t>ILAB</a:t>
            </a:r>
            <a:r>
              <a:rPr lang="ko-KR" altLang="en-US" sz="2400" dirty="0"/>
              <a:t> </a:t>
            </a:r>
            <a:r>
              <a:rPr lang="en-US" altLang="ko-KR" sz="2400" dirty="0"/>
              <a:t>4</a:t>
            </a:r>
            <a:r>
              <a:rPr lang="ko-KR" altLang="en-US" sz="2400" dirty="0"/>
              <a:t>팀</a:t>
            </a:r>
          </a:p>
        </p:txBody>
      </p:sp>
    </p:spTree>
    <p:extLst>
      <p:ext uri="{BB962C8B-B14F-4D97-AF65-F5344CB8AC3E}">
        <p14:creationId xmlns:p14="http://schemas.microsoft.com/office/powerpoint/2010/main" val="44552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B1ADEFA-2960-4BDA-A1BF-B3ECA3BF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1" y="1926830"/>
            <a:ext cx="4820435" cy="4439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2386C4-10F6-4EB7-85E1-F03262B7D7CD}"/>
              </a:ext>
            </a:extLst>
          </p:cNvPr>
          <p:cNvSpPr txBox="1"/>
          <p:nvPr/>
        </p:nvSpPr>
        <p:spPr>
          <a:xfrm>
            <a:off x="520051" y="6445295"/>
            <a:ext cx="1644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출처 </a:t>
            </a:r>
            <a:r>
              <a:rPr lang="en-US" altLang="ko-KR" sz="1100" dirty="0">
                <a:solidFill>
                  <a:prstClr val="black"/>
                </a:solidFill>
                <a:latin typeface="Arial"/>
              </a:rPr>
              <a:t>: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뉴시스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64F07-96E2-4E8D-825B-764C8669B395}"/>
              </a:ext>
            </a:extLst>
          </p:cNvPr>
          <p:cNvSpPr txBox="1"/>
          <p:nvPr/>
        </p:nvSpPr>
        <p:spPr>
          <a:xfrm>
            <a:off x="5889138" y="2051785"/>
            <a:ext cx="5782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ko-KR" sz="2400" dirty="0">
                <a:solidFill>
                  <a:prstClr val="black"/>
                </a:solidFill>
              </a:rPr>
              <a:t>DVD</a:t>
            </a:r>
            <a:r>
              <a:rPr lang="ko-KR" altLang="en-US" sz="2400" dirty="0">
                <a:solidFill>
                  <a:prstClr val="black"/>
                </a:solidFill>
              </a:rPr>
              <a:t>나 블루레이 판매 발달</a:t>
            </a:r>
            <a:r>
              <a:rPr lang="en-US" altLang="ko-KR" sz="2400" dirty="0">
                <a:solidFill>
                  <a:prstClr val="black"/>
                </a:solidFill>
              </a:rPr>
              <a:t>X</a:t>
            </a:r>
            <a:br>
              <a:rPr lang="en-US" altLang="ko-KR" sz="2400" dirty="0">
                <a:solidFill>
                  <a:prstClr val="black"/>
                </a:solidFill>
              </a:rPr>
            </a:br>
            <a:r>
              <a:rPr lang="en-US" altLang="ko-KR" sz="2400" dirty="0">
                <a:solidFill>
                  <a:prstClr val="black"/>
                </a:solidFill>
              </a:rPr>
              <a:t>OTT </a:t>
            </a:r>
            <a:r>
              <a:rPr lang="ko-KR" altLang="en-US" sz="2400" dirty="0">
                <a:solidFill>
                  <a:prstClr val="black"/>
                </a:solidFill>
              </a:rPr>
              <a:t>플랫폼이 </a:t>
            </a:r>
            <a:r>
              <a:rPr lang="en-US" altLang="ko-KR" sz="2400" dirty="0">
                <a:solidFill>
                  <a:prstClr val="black"/>
                </a:solidFill>
              </a:rPr>
              <a:t>TV</a:t>
            </a:r>
            <a:r>
              <a:rPr lang="ko-KR" altLang="en-US" sz="2400" dirty="0">
                <a:solidFill>
                  <a:prstClr val="black"/>
                </a:solidFill>
              </a:rPr>
              <a:t>나 영화 프로그램의</a:t>
            </a:r>
            <a:br>
              <a:rPr lang="en-US" altLang="ko-KR" sz="2400" dirty="0">
                <a:solidFill>
                  <a:prstClr val="black"/>
                </a:solidFill>
              </a:rPr>
            </a:br>
            <a:r>
              <a:rPr lang="ko-KR" altLang="en-US" sz="2400" b="1" dirty="0">
                <a:solidFill>
                  <a:srgbClr val="FF0000"/>
                </a:solidFill>
              </a:rPr>
              <a:t>주요 유통 채널 역할</a:t>
            </a:r>
            <a:r>
              <a:rPr lang="ko-KR" altLang="en-US" sz="2400" dirty="0">
                <a:solidFill>
                  <a:prstClr val="black"/>
                </a:solidFill>
              </a:rPr>
              <a:t>을 대체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급속히 증가하는 가입자</a:t>
            </a:r>
            <a:r>
              <a:rPr lang="ko-KR" altLang="en-US" sz="2400" dirty="0" err="1">
                <a:solidFill>
                  <a:prstClr val="black"/>
                </a:solidFill>
              </a:rPr>
              <a:t>를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기반으로</a:t>
            </a:r>
            <a:b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다양한 부가서비스를 창출해서</a:t>
            </a:r>
            <a:b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고부가가치 산업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으로 성장할 전망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연평균 성장률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30%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에 달하는</a:t>
            </a:r>
            <a:b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고성장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을 이어갈 것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068FE-B264-4592-A968-C2BCD7AE64C7}"/>
              </a:ext>
            </a:extLst>
          </p:cNvPr>
          <p:cNvSpPr txBox="1"/>
          <p:nvPr/>
        </p:nvSpPr>
        <p:spPr>
          <a:xfrm>
            <a:off x="101600" y="158119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중국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시장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DAD51-8AD6-4934-8C18-E345CBB2786A}"/>
              </a:ext>
            </a:extLst>
          </p:cNvPr>
          <p:cNvSpPr txBox="1"/>
          <p:nvPr/>
        </p:nvSpPr>
        <p:spPr>
          <a:xfrm>
            <a:off x="3888823" y="491296"/>
            <a:ext cx="467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중국의 </a:t>
            </a:r>
            <a:r>
              <a:rPr lang="en-US" altLang="ko-KR" sz="3200" b="1" dirty="0"/>
              <a:t>OTT </a:t>
            </a:r>
            <a:r>
              <a:rPr lang="ko-KR" altLang="en-US" sz="3200" b="1" dirty="0"/>
              <a:t>시장 성장률</a:t>
            </a:r>
          </a:p>
        </p:txBody>
      </p:sp>
    </p:spTree>
    <p:extLst>
      <p:ext uri="{BB962C8B-B14F-4D97-AF65-F5344CB8AC3E}">
        <p14:creationId xmlns:p14="http://schemas.microsoft.com/office/powerpoint/2010/main" val="316849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32415" y="1114821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150" normalizeH="0" baseline="0" noProof="0" dirty="0" err="1">
                <a:ln>
                  <a:noFill/>
                </a:ln>
                <a:solidFill>
                  <a:srgbClr val="5F5E58"/>
                </a:solidFill>
                <a:effectLst/>
                <a:uLnTx/>
                <a:uFillTx/>
                <a:latin typeface="Arial"/>
                <a:cs typeface="+mn-cs"/>
              </a:rPr>
              <a:t>넷플릭스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5F5E58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5F5E58"/>
                </a:solidFill>
                <a:effectLst/>
                <a:uLnTx/>
                <a:uFillTx/>
                <a:latin typeface="Arial"/>
                <a:cs typeface="+mn-cs"/>
              </a:rPr>
              <a:t>&amp;  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5F5E58"/>
                </a:solidFill>
                <a:effectLst/>
                <a:uLnTx/>
                <a:uFillTx/>
                <a:latin typeface="Arial"/>
                <a:cs typeface="+mn-cs"/>
              </a:rPr>
              <a:t>한국 드라마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2988" y="5535234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한국 드라마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8978" y="5532032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넷플릭스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화살표: 위로 굽음 16">
            <a:extLst>
              <a:ext uri="{FF2B5EF4-FFF2-40B4-BE49-F238E27FC236}">
                <a16:creationId xmlns:a16="http://schemas.microsoft.com/office/drawing/2014/main" id="{FAC23A1D-2456-4EB0-A9D0-25E34B05C9FC}"/>
              </a:ext>
            </a:extLst>
          </p:cNvPr>
          <p:cNvSpPr/>
          <p:nvPr/>
        </p:nvSpPr>
        <p:spPr>
          <a:xfrm rot="10800000" flipH="1">
            <a:off x="4467778" y="3350946"/>
            <a:ext cx="2881050" cy="62375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2EDF6-65FE-4660-B59A-FB9C6538F150}"/>
              </a:ext>
            </a:extLst>
          </p:cNvPr>
          <p:cNvSpPr txBox="1"/>
          <p:nvPr/>
        </p:nvSpPr>
        <p:spPr>
          <a:xfrm>
            <a:off x="6122362" y="2805514"/>
            <a:ext cx="119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규제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A30326F-DFB4-44BC-B230-1DFCD18A9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/>
          <a:stretch/>
        </p:blipFill>
        <p:spPr>
          <a:xfrm>
            <a:off x="608928" y="2350100"/>
            <a:ext cx="3847590" cy="30600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2EC9BDC-7823-4915-8A68-DC3B948DA4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31530" r="8038" b="26817"/>
          <a:stretch/>
        </p:blipFill>
        <p:spPr>
          <a:xfrm>
            <a:off x="5127997" y="4502178"/>
            <a:ext cx="1936006" cy="54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912EEC8-9FD7-41E1-B520-86FADCDE7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307" y="3662824"/>
            <a:ext cx="1036984" cy="180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24E0A2-CCAF-43D2-A74F-23550F224AF5}"/>
              </a:ext>
            </a:extLst>
          </p:cNvPr>
          <p:cNvSpPr txBox="1"/>
          <p:nvPr/>
        </p:nvSpPr>
        <p:spPr>
          <a:xfrm>
            <a:off x="101600" y="158119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중국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시장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4F2FA5-D237-493B-BCE2-40952E5A4F51}"/>
              </a:ext>
            </a:extLst>
          </p:cNvPr>
          <p:cNvSpPr txBox="1"/>
          <p:nvPr/>
        </p:nvSpPr>
        <p:spPr>
          <a:xfrm>
            <a:off x="3888823" y="491296"/>
            <a:ext cx="441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중국의 시장 규제</a:t>
            </a:r>
          </a:p>
        </p:txBody>
      </p:sp>
    </p:spTree>
    <p:extLst>
      <p:ext uri="{BB962C8B-B14F-4D97-AF65-F5344CB8AC3E}">
        <p14:creationId xmlns:p14="http://schemas.microsoft.com/office/powerpoint/2010/main" val="420952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84377" y="1060322"/>
            <a:ext cx="401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외산 드라마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독점방영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&amp;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자체프로그램 제작 중심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5866969" y="1929571"/>
            <a:ext cx="412183" cy="4597400"/>
            <a:chOff x="1504491" y="1778000"/>
            <a:chExt cx="412183" cy="4597400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1714500" y="1778000"/>
              <a:ext cx="0" cy="459740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타원 61"/>
            <p:cNvSpPr/>
            <p:nvPr/>
          </p:nvSpPr>
          <p:spPr>
            <a:xfrm>
              <a:off x="1527993" y="228592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1520159" y="332223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1512325" y="435854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타원 64"/>
            <p:cNvSpPr/>
            <p:nvPr/>
          </p:nvSpPr>
          <p:spPr>
            <a:xfrm>
              <a:off x="1504491" y="539485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32466" y="270338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외산 콘텐츠 최다 보유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알리바바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OTT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플랫폼</a:t>
            </a:r>
          </a:p>
        </p:txBody>
      </p:sp>
      <p:grpSp>
        <p:nvGrpSpPr>
          <p:cNvPr id="72" name="그룹 71"/>
          <p:cNvGrpSpPr/>
          <p:nvPr/>
        </p:nvGrpSpPr>
        <p:grpSpPr>
          <a:xfrm>
            <a:off x="8329989" y="4329659"/>
            <a:ext cx="3287832" cy="988636"/>
            <a:chOff x="2263852" y="2348538"/>
            <a:chExt cx="3287832" cy="676754"/>
          </a:xfrm>
        </p:grpSpPr>
        <p:sp>
          <p:nvSpPr>
            <p:cNvPr id="73" name="TextBox 72"/>
            <p:cNvSpPr txBox="1"/>
            <p:nvPr/>
          </p:nvSpPr>
          <p:spPr>
            <a:xfrm>
              <a:off x="2263852" y="2348538"/>
              <a:ext cx="1001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소후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TV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9252" y="2624994"/>
              <a:ext cx="3262432" cy="40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중국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최대의 한국 드라마 반영 플랫폼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미드 플랫폼</a:t>
              </a: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138028" y="2973735"/>
            <a:ext cx="2188201" cy="1450447"/>
            <a:chOff x="3380898" y="2348235"/>
            <a:chExt cx="2188201" cy="1075543"/>
          </a:xfrm>
        </p:grpSpPr>
        <p:sp>
          <p:nvSpPr>
            <p:cNvPr id="28" name="TextBox 27"/>
            <p:cNvSpPr txBox="1"/>
            <p:nvPr/>
          </p:nvSpPr>
          <p:spPr>
            <a:xfrm>
              <a:off x="4461102" y="2348235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아이치이</a:t>
              </a:r>
              <a:endParaRPr kumimoji="0" lang="ko-KR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80898" y="2624994"/>
              <a:ext cx="2183610" cy="798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현 중국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OTT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서비스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1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위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바이두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 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OTT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플랫폼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자체제작 강화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대만에도 진출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5512" y="5313328"/>
            <a:ext cx="2832827" cy="1053376"/>
            <a:chOff x="2770642" y="2348538"/>
            <a:chExt cx="2832827" cy="621451"/>
          </a:xfrm>
        </p:grpSpPr>
        <p:sp>
          <p:nvSpPr>
            <p:cNvPr id="31" name="TextBox 30"/>
            <p:cNvSpPr txBox="1"/>
            <p:nvPr/>
          </p:nvSpPr>
          <p:spPr>
            <a:xfrm>
              <a:off x="3991425" y="234853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텐센트비디오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0642" y="2624994"/>
              <a:ext cx="2832827" cy="34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미국콘텐츠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 확보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자체제작 강화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텐센트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OTT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rPr>
                <a:t>플랫폼</a:t>
              </a: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42C5985C-1FB0-4137-881D-DDF03EC76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59" y="2062493"/>
            <a:ext cx="1680300" cy="11386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E6ACC1C-4300-4F1F-877A-B16CD0F0F116}"/>
              </a:ext>
            </a:extLst>
          </p:cNvPr>
          <p:cNvSpPr txBox="1"/>
          <p:nvPr/>
        </p:nvSpPr>
        <p:spPr>
          <a:xfrm>
            <a:off x="8332466" y="230555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유쿠토도우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26" name="Picture 2" descr="아이치이에 대한 이미지 검색결과">
            <a:extLst>
              <a:ext uri="{FF2B5EF4-FFF2-40B4-BE49-F238E27FC236}">
                <a16:creationId xmlns:a16="http://schemas.microsoft.com/office/drawing/2014/main" id="{0D29873D-2588-40FA-82FC-A564CF98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15" y="3201187"/>
            <a:ext cx="2181744" cy="90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93A586A-3C73-4749-929C-BA0DA7B57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51" y="4324130"/>
            <a:ext cx="1658266" cy="1020471"/>
          </a:xfrm>
          <a:prstGeom prst="rect">
            <a:avLst/>
          </a:prstGeom>
        </p:spPr>
      </p:pic>
      <p:pic>
        <p:nvPicPr>
          <p:cNvPr id="1028" name="Picture 4" descr="텐센트비디오에 대한 이미지 검색결과">
            <a:extLst>
              <a:ext uri="{FF2B5EF4-FFF2-40B4-BE49-F238E27FC236}">
                <a16:creationId xmlns:a16="http://schemas.microsoft.com/office/drawing/2014/main" id="{112AD3D1-CE35-41B1-AD8C-E3D551CA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09" y="5454083"/>
            <a:ext cx="2390756" cy="6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35335B5-E665-432A-A9D7-7B1F3E6F551D}"/>
              </a:ext>
            </a:extLst>
          </p:cNvPr>
          <p:cNvSpPr txBox="1"/>
          <p:nvPr/>
        </p:nvSpPr>
        <p:spPr>
          <a:xfrm>
            <a:off x="101600" y="158119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중국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시장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1571E7-A73F-4FCF-9C33-1240C70E1385}"/>
              </a:ext>
            </a:extLst>
          </p:cNvPr>
          <p:cNvSpPr txBox="1"/>
          <p:nvPr/>
        </p:nvSpPr>
        <p:spPr>
          <a:xfrm>
            <a:off x="4279114" y="43980979"/>
            <a:ext cx="497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중국의 주요 </a:t>
            </a:r>
            <a:r>
              <a:rPr lang="en-US" altLang="ko-KR" sz="3200" b="1" dirty="0"/>
              <a:t>OTT </a:t>
            </a:r>
            <a:r>
              <a:rPr lang="ko-KR" altLang="en-US" sz="3200" b="1" dirty="0"/>
              <a:t>서비스</a:t>
            </a:r>
          </a:p>
        </p:txBody>
      </p:sp>
    </p:spTree>
    <p:extLst>
      <p:ext uri="{BB962C8B-B14F-4D97-AF65-F5344CB8AC3E}">
        <p14:creationId xmlns:p14="http://schemas.microsoft.com/office/powerpoint/2010/main" val="27647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1715978" y="1929571"/>
            <a:ext cx="412183" cy="4597400"/>
            <a:chOff x="1504491" y="1778000"/>
            <a:chExt cx="412183" cy="4597400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1714500" y="1778000"/>
              <a:ext cx="0" cy="459740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타원 61"/>
            <p:cNvSpPr/>
            <p:nvPr/>
          </p:nvSpPr>
          <p:spPr>
            <a:xfrm>
              <a:off x="1527993" y="228592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1520159" y="332223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1512325" y="435854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타원 64"/>
            <p:cNvSpPr/>
            <p:nvPr/>
          </p:nvSpPr>
          <p:spPr>
            <a:xfrm>
              <a:off x="1504491" y="539485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263852" y="3253811"/>
            <a:ext cx="65331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두번째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외국 컨텐츠 규제가 풀리면 중국의 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OTT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 시장이 더 커질 가능성 높음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63851" y="4281847"/>
            <a:ext cx="62856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세번째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한국 드라마 규제가 풀리면 한국 시장이 받을 혜택 또한 높아질 것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263852" y="5309883"/>
            <a:ext cx="6285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네번째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시장 초기 단계라 인당 광고 매출은 전통 미디어에 비해 낮은 수준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향후 콘텐츠 광고 중심으로 고속 성장 예상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8D9AD2-4267-43B3-BCDC-C65344D2DD8F}"/>
              </a:ext>
            </a:extLst>
          </p:cNvPr>
          <p:cNvSpPr txBox="1"/>
          <p:nvPr/>
        </p:nvSpPr>
        <p:spPr>
          <a:xfrm>
            <a:off x="2263851" y="2249451"/>
            <a:ext cx="45368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첫번째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중국 내수시장에 비해 적은 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OTT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플랫폼 보급량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340DAA-2CE7-40C5-A017-92600EE792A7}"/>
              </a:ext>
            </a:extLst>
          </p:cNvPr>
          <p:cNvSpPr txBox="1"/>
          <p:nvPr/>
        </p:nvSpPr>
        <p:spPr>
          <a:xfrm>
            <a:off x="101600" y="158119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중국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시장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69B4A7-D464-470D-B2CE-A888238B6192}"/>
              </a:ext>
            </a:extLst>
          </p:cNvPr>
          <p:cNvSpPr txBox="1"/>
          <p:nvPr/>
        </p:nvSpPr>
        <p:spPr>
          <a:xfrm>
            <a:off x="3888823" y="526762"/>
            <a:ext cx="441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중국 </a:t>
            </a:r>
            <a:r>
              <a:rPr lang="en-US" altLang="ko-KR" sz="3200" b="1" dirty="0"/>
              <a:t>OTT </a:t>
            </a:r>
            <a:r>
              <a:rPr lang="ko-KR" altLang="en-US" sz="3200" b="1" dirty="0"/>
              <a:t>전망</a:t>
            </a:r>
          </a:p>
        </p:txBody>
      </p:sp>
    </p:spTree>
    <p:extLst>
      <p:ext uri="{BB962C8B-B14F-4D97-AF65-F5344CB8AC3E}">
        <p14:creationId xmlns:p14="http://schemas.microsoft.com/office/powerpoint/2010/main" val="258397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51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한국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산업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85E47-990D-42D7-9667-1C1DA49F593C}"/>
              </a:ext>
            </a:extLst>
          </p:cNvPr>
          <p:cNvSpPr txBox="1"/>
          <p:nvPr/>
        </p:nvSpPr>
        <p:spPr>
          <a:xfrm>
            <a:off x="3888823" y="459352"/>
            <a:ext cx="441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한국 </a:t>
            </a:r>
            <a:r>
              <a:rPr lang="en-US" altLang="ko-KR" sz="3200" b="1" dirty="0"/>
              <a:t>OTT </a:t>
            </a:r>
            <a:r>
              <a:rPr lang="ko-KR" altLang="en-US" sz="3200" b="1" dirty="0"/>
              <a:t>산업 현황</a:t>
            </a:r>
          </a:p>
        </p:txBody>
      </p:sp>
      <p:pic>
        <p:nvPicPr>
          <p:cNvPr id="8" name="그림 7" descr="2020년 7800억…&quot;황금알 OTT 노려라&quot;">
            <a:extLst>
              <a:ext uri="{FF2B5EF4-FFF2-40B4-BE49-F238E27FC236}">
                <a16:creationId xmlns:a16="http://schemas.microsoft.com/office/drawing/2014/main" id="{6CA808C9-BF02-45B5-951F-730A0ECF73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67093"/>
            <a:ext cx="5143500" cy="44996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661DD2AC-1ED2-4F5F-91CB-768FE613A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958492"/>
              </p:ext>
            </p:extLst>
          </p:nvPr>
        </p:nvGraphicFramePr>
        <p:xfrm>
          <a:off x="5406934" y="1867093"/>
          <a:ext cx="6645366" cy="450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B6234F-54E6-4A9B-BBCA-9563F79AD004}"/>
              </a:ext>
            </a:extLst>
          </p:cNvPr>
          <p:cNvSpPr txBox="1"/>
          <p:nvPr/>
        </p:nvSpPr>
        <p:spPr>
          <a:xfrm>
            <a:off x="10708930" y="2265326"/>
            <a:ext cx="1343370" cy="378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50" dirty="0"/>
              <a:t>2017.12~2018.11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7D8E90-808A-4628-9154-6248ED582E82}"/>
              </a:ext>
            </a:extLst>
          </p:cNvPr>
          <p:cNvSpPr txBox="1"/>
          <p:nvPr/>
        </p:nvSpPr>
        <p:spPr>
          <a:xfrm>
            <a:off x="6591300" y="6009306"/>
            <a:ext cx="5461000" cy="36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50" dirty="0"/>
              <a:t>자료</a:t>
            </a:r>
            <a:r>
              <a:rPr lang="en-US" altLang="ko-KR" sz="1050" dirty="0"/>
              <a:t>: </a:t>
            </a:r>
            <a:r>
              <a:rPr lang="ko-KR" altLang="en-US" sz="1050" dirty="0"/>
              <a:t>정보통신정책연구원</a:t>
            </a:r>
            <a:r>
              <a:rPr lang="en-US" altLang="ko-KR" sz="1050" dirty="0"/>
              <a:t>, </a:t>
            </a:r>
            <a:r>
              <a:rPr lang="ko-KR" altLang="en-US" sz="1050" dirty="0"/>
              <a:t>국내 주요 </a:t>
            </a:r>
            <a:r>
              <a:rPr lang="en-US" altLang="ko-KR" sz="1050" dirty="0"/>
              <a:t>OTT </a:t>
            </a:r>
            <a:r>
              <a:rPr lang="ko-KR" altLang="en-US" sz="1050" dirty="0"/>
              <a:t>서비스의 동영상 콘텐츠 제공 및 이용현황 분석</a:t>
            </a:r>
            <a:endParaRPr lang="en-US" altLang="ko-KR" sz="1050" dirty="0"/>
          </a:p>
        </p:txBody>
      </p:sp>
    </p:spTree>
    <p:extLst>
      <p:ext uri="{BB962C8B-B14F-4D97-AF65-F5344CB8AC3E}">
        <p14:creationId xmlns:p14="http://schemas.microsoft.com/office/powerpoint/2010/main" val="149173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51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한국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대표기업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35DED6B-2DD6-432C-A0C3-9A9096BA5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13" y="216458"/>
            <a:ext cx="3862174" cy="108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B6F94E0-DDF3-471D-A2AF-7DF73A986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94" y="2264701"/>
            <a:ext cx="5570061" cy="382041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96AF47B-6369-464D-8891-C588B26C6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824" y="1959424"/>
            <a:ext cx="2419350" cy="30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FC8112-6E5D-4A6D-B512-A4757D9C951E}"/>
              </a:ext>
            </a:extLst>
          </p:cNvPr>
          <p:cNvSpPr txBox="1"/>
          <p:nvPr/>
        </p:nvSpPr>
        <p:spPr>
          <a:xfrm>
            <a:off x="410934" y="3054642"/>
            <a:ext cx="6465280" cy="186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/>
              <a:t>푹 </a:t>
            </a:r>
            <a:r>
              <a:rPr lang="ko-KR" altLang="en-US" sz="2400" dirty="0" err="1"/>
              <a:t>티비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지상파방송사</a:t>
            </a:r>
            <a:r>
              <a:rPr lang="ko-KR" altLang="en-US" sz="2400" dirty="0"/>
              <a:t> 연합</a:t>
            </a:r>
            <a:r>
              <a:rPr lang="en-US" altLang="ko-KR" sz="24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/>
              <a:t>SK</a:t>
            </a:r>
            <a:r>
              <a:rPr lang="ko-KR" altLang="en-US" sz="2400" dirty="0"/>
              <a:t>텔레콤의 ‘</a:t>
            </a:r>
            <a:r>
              <a:rPr lang="ko-KR" altLang="en-US" sz="2400" dirty="0" err="1"/>
              <a:t>옥수수’와</a:t>
            </a:r>
            <a:r>
              <a:rPr lang="ko-KR" altLang="en-US" sz="2400" dirty="0"/>
              <a:t> </a:t>
            </a:r>
            <a:r>
              <a:rPr lang="en-US" altLang="ko-KR" sz="2400" dirty="0"/>
              <a:t>KBS·MBC·SBS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 ‘</a:t>
            </a:r>
            <a:r>
              <a:rPr lang="ko-KR" altLang="en-US" sz="2400" dirty="0" err="1"/>
              <a:t>푹’을연합하는</a:t>
            </a:r>
            <a:r>
              <a:rPr lang="ko-KR" altLang="en-US" sz="2400" dirty="0"/>
              <a:t> 내용의  </a:t>
            </a:r>
            <a:r>
              <a:rPr lang="en-US" altLang="ko-KR" sz="2400" dirty="0"/>
              <a:t>MOU</a:t>
            </a:r>
            <a:r>
              <a:rPr lang="ko-KR" altLang="en-US" sz="2400" dirty="0"/>
              <a:t>를 체결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94870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1123D2B-4C8D-421C-9990-67ACB0F41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359" r="220" b="1"/>
          <a:stretch/>
        </p:blipFill>
        <p:spPr>
          <a:xfrm>
            <a:off x="7226082" y="1529985"/>
            <a:ext cx="5051411" cy="47330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151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한국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대표기업</a:t>
            </a:r>
          </a:p>
        </p:txBody>
      </p:sp>
      <p:pic>
        <p:nvPicPr>
          <p:cNvPr id="5" name="그림 4" descr="클립아트이(가) 표시된 사진&#10;&#10;자동 생성된 설명">
            <a:extLst>
              <a:ext uri="{FF2B5EF4-FFF2-40B4-BE49-F238E27FC236}">
                <a16:creationId xmlns:a16="http://schemas.microsoft.com/office/drawing/2014/main" id="{3AAFF3ED-31F3-444D-A75A-86847D504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82" y="158119"/>
            <a:ext cx="4501636" cy="12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858D7B-A3AD-4FD3-A10B-2B6BE406B034}"/>
              </a:ext>
            </a:extLst>
          </p:cNvPr>
          <p:cNvSpPr txBox="1"/>
          <p:nvPr/>
        </p:nvSpPr>
        <p:spPr>
          <a:xfrm>
            <a:off x="360000" y="2124966"/>
            <a:ext cx="11832000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/>
              <a:t>TVING</a:t>
            </a:r>
            <a:r>
              <a:rPr lang="ko-KR" altLang="en-US" sz="2400" dirty="0"/>
              <a:t>의 </a:t>
            </a:r>
            <a:r>
              <a:rPr lang="ko-KR" altLang="en-US" sz="2400" dirty="0" err="1"/>
              <a:t>운영사</a:t>
            </a:r>
            <a:r>
              <a:rPr lang="ko-KR" altLang="en-US" sz="2400" dirty="0"/>
              <a:t> </a:t>
            </a:r>
            <a:r>
              <a:rPr lang="en-US" altLang="ko-KR" sz="2400" dirty="0"/>
              <a:t>:</a:t>
            </a:r>
            <a:r>
              <a:rPr lang="ko-KR" altLang="en-US" sz="2400" dirty="0"/>
              <a:t> </a:t>
            </a:r>
            <a:r>
              <a:rPr lang="en-US" altLang="ko-KR" sz="2400" dirty="0"/>
              <a:t>CJ ENM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/>
              <a:t>CJ ENM </a:t>
            </a:r>
            <a:r>
              <a:rPr lang="ko-KR" altLang="en-US" sz="2400" dirty="0"/>
              <a:t>계열방송사의 여러 양질의 콘텐츠를 보유</a:t>
            </a:r>
            <a:endParaRPr lang="en-US" altLang="ko-K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 err="1"/>
              <a:t>tvN</a:t>
            </a:r>
            <a:r>
              <a:rPr lang="en-US" altLang="ko-KR" sz="2400" dirty="0"/>
              <a:t>, Mnet, OCN, Olive, ONSTYLE, </a:t>
            </a:r>
            <a:r>
              <a:rPr lang="en-US" altLang="ko-KR" sz="2400" dirty="0" err="1"/>
              <a:t>OtvN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XtvN</a:t>
            </a:r>
            <a:r>
              <a:rPr lang="en-US" altLang="ko-KR" sz="2400" dirty="0"/>
              <a:t>, OGN, DIA TV</a:t>
            </a:r>
            <a:r>
              <a:rPr lang="ko-KR" altLang="en-US" sz="2400" dirty="0"/>
              <a:t>등의 채널 시청 가능</a:t>
            </a:r>
            <a:endParaRPr lang="en-US" altLang="ko-K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/>
              <a:t>전 세계 시청자가 실시간으로 볼 수 있는 ‘글로벌 </a:t>
            </a:r>
            <a:r>
              <a:rPr lang="ko-KR" altLang="en-US" sz="2400" dirty="0" err="1"/>
              <a:t>티빙’을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론칭함</a:t>
            </a:r>
            <a:r>
              <a:rPr lang="en-US" altLang="ko-KR" sz="2400" dirty="0"/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5889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CDEF5A2-C28D-43CF-8820-B8754E86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446612"/>
            <a:ext cx="12192000" cy="730461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151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한국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대표기업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65A641C-574C-4A4D-9B25-15E40EF48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9" b="37076"/>
          <a:stretch/>
        </p:blipFill>
        <p:spPr>
          <a:xfrm>
            <a:off x="2657789" y="216000"/>
            <a:ext cx="6876421" cy="10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1A03AC-BE01-4818-A2F7-2C3F386357B9}"/>
              </a:ext>
            </a:extLst>
          </p:cNvPr>
          <p:cNvSpPr txBox="1"/>
          <p:nvPr/>
        </p:nvSpPr>
        <p:spPr>
          <a:xfrm>
            <a:off x="571873" y="2232331"/>
            <a:ext cx="11832000" cy="440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/>
              <a:t>한국소비자포럼 주관 ‘브랜드 고객충성도 </a:t>
            </a:r>
            <a:r>
              <a:rPr lang="ko-KR" altLang="en-US" sz="2400" dirty="0" err="1"/>
              <a:t>대상’에서</a:t>
            </a:r>
            <a:r>
              <a:rPr lang="ko-KR" altLang="en-US" sz="2400" dirty="0"/>
              <a:t> </a:t>
            </a:r>
            <a:r>
              <a:rPr lang="en-US" altLang="ko-KR" sz="2400" dirty="0"/>
              <a:t>2</a:t>
            </a:r>
            <a:r>
              <a:rPr lang="ko-KR" altLang="en-US" sz="2400" dirty="0"/>
              <a:t>년 연속 </a:t>
            </a:r>
            <a:r>
              <a:rPr lang="en-US" altLang="ko-KR" sz="2400" dirty="0"/>
              <a:t>1</a:t>
            </a:r>
            <a:r>
              <a:rPr lang="ko-KR" altLang="en-US" sz="2400" dirty="0"/>
              <a:t>위 수상</a:t>
            </a:r>
            <a:endParaRPr lang="en-US" altLang="ko-K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ko-KR" sz="2400" dirty="0"/>
              <a:t>국내외 굵직한 콘텐츠 공급사와 계약하며 </a:t>
            </a:r>
            <a:r>
              <a:rPr lang="en-US" altLang="ko-KR" sz="2400" dirty="0"/>
              <a:t>5</a:t>
            </a:r>
            <a:r>
              <a:rPr lang="ko-KR" altLang="ko-KR" sz="2400" dirty="0" err="1"/>
              <a:t>만편에</a:t>
            </a:r>
            <a:r>
              <a:rPr lang="ko-KR" altLang="ko-KR" sz="2400" dirty="0"/>
              <a:t> 육박하는 다양한 콘텐츠 서비스</a:t>
            </a:r>
            <a:endParaRPr lang="en-US" altLang="ko-K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/>
              <a:t>데이터 제공에 대한 대가로 회원에게 </a:t>
            </a:r>
            <a:r>
              <a:rPr lang="en-US" altLang="ko-KR" sz="2400" dirty="0"/>
              <a:t>CPT </a:t>
            </a:r>
            <a:r>
              <a:rPr lang="ko-KR" altLang="en-US" sz="2400" dirty="0"/>
              <a:t>보상 지급</a:t>
            </a:r>
            <a:endParaRPr lang="en-US" altLang="ko-K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/>
              <a:t>데이터 분석을 통해 저렴한 값으로 구매</a:t>
            </a:r>
            <a:r>
              <a:rPr lang="en-US" altLang="ko-KR" sz="2400" dirty="0"/>
              <a:t>(</a:t>
            </a:r>
            <a:r>
              <a:rPr lang="ko-KR" altLang="en-US" sz="2400" dirty="0"/>
              <a:t>비용 절감</a:t>
            </a:r>
            <a:r>
              <a:rPr lang="en-US" altLang="ko-KR" sz="2400" dirty="0"/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/>
              <a:t>18</a:t>
            </a:r>
            <a:r>
              <a:rPr lang="ko-KR" altLang="en-US" sz="2400" dirty="0"/>
              <a:t>년 누적 시청 시간이 작년과 비교해 약 </a:t>
            </a:r>
            <a:r>
              <a:rPr lang="en-US" altLang="ko-KR" sz="2400" dirty="0"/>
              <a:t>3</a:t>
            </a:r>
            <a:r>
              <a:rPr lang="ko-KR" altLang="en-US" sz="2400" dirty="0"/>
              <a:t>배 이상 증가</a:t>
            </a:r>
            <a:endParaRPr lang="en-US" altLang="ko-K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0181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488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결론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3860" y="465896"/>
            <a:ext cx="290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결론 및 시사점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D3529-0DF8-44D7-BA5C-016D067725E9}"/>
              </a:ext>
            </a:extLst>
          </p:cNvPr>
          <p:cNvSpPr txBox="1"/>
          <p:nvPr/>
        </p:nvSpPr>
        <p:spPr>
          <a:xfrm>
            <a:off x="829338" y="2459504"/>
            <a:ext cx="105333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800" dirty="0"/>
              <a:t> 전세계 </a:t>
            </a:r>
            <a:r>
              <a:rPr lang="en-US" altLang="ko-KR" sz="2800" dirty="0"/>
              <a:t>OTT </a:t>
            </a:r>
            <a:r>
              <a:rPr lang="ko-KR" altLang="en-US" sz="2800" dirty="0"/>
              <a:t>시장에서 </a:t>
            </a:r>
            <a:r>
              <a:rPr lang="ko-KR" altLang="en-US" sz="2800" dirty="0" err="1"/>
              <a:t>넷플릭스가</a:t>
            </a:r>
            <a:r>
              <a:rPr lang="ko-KR" altLang="en-US" sz="2800" dirty="0"/>
              <a:t> 성장할 수 있었던 배경은</a:t>
            </a:r>
            <a:br>
              <a:rPr lang="en-US" altLang="ko-KR" sz="2800" dirty="0"/>
            </a:br>
            <a:r>
              <a:rPr lang="en-US" altLang="ko-KR" sz="2800" dirty="0"/>
              <a:t> </a:t>
            </a:r>
            <a:r>
              <a:rPr lang="ko-KR" altLang="en-US" sz="2800" dirty="0"/>
              <a:t>콘텐츠 수 이외에 </a:t>
            </a:r>
            <a:r>
              <a:rPr lang="ko-KR" altLang="en-US" sz="2800" b="1" dirty="0">
                <a:solidFill>
                  <a:srgbClr val="FF0000"/>
                </a:solidFill>
              </a:rPr>
              <a:t>사용자 경험 중심으로 설계된 시스템</a:t>
            </a:r>
            <a:r>
              <a:rPr lang="ko-KR" altLang="en-US" sz="2800" dirty="0"/>
              <a:t> 덕분</a:t>
            </a:r>
            <a:endParaRPr lang="en-US" altLang="ko-K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800" dirty="0"/>
              <a:t> 사용자가 좋아하는 콘텐츠들을 분석하여</a:t>
            </a:r>
            <a:r>
              <a:rPr lang="en-US" altLang="ko-KR" sz="2800" dirty="0"/>
              <a:t> </a:t>
            </a:r>
            <a:r>
              <a:rPr lang="ko-KR" altLang="en-US" sz="2800" dirty="0"/>
              <a:t>독자적으로 콘텐츠를       제작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          </a:t>
            </a:r>
            <a:endParaRPr lang="en-US" altLang="ko-K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FA739-7FF8-4CB4-A1C3-2DE1DE497312}"/>
              </a:ext>
            </a:extLst>
          </p:cNvPr>
          <p:cNvSpPr txBox="1"/>
          <p:nvPr/>
        </p:nvSpPr>
        <p:spPr>
          <a:xfrm>
            <a:off x="1182029" y="5419493"/>
            <a:ext cx="983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 </a:t>
            </a:r>
            <a:r>
              <a:rPr lang="ko-KR" altLang="en-US" sz="2800" dirty="0"/>
              <a:t>국내 </a:t>
            </a:r>
            <a:r>
              <a:rPr lang="en-US" altLang="ko-KR" sz="2800" dirty="0"/>
              <a:t>OTT </a:t>
            </a:r>
            <a:r>
              <a:rPr lang="ko-KR" altLang="en-US" sz="2800" dirty="0"/>
              <a:t>서비스들도 </a:t>
            </a:r>
            <a:r>
              <a:rPr lang="ko-KR" altLang="en-US" sz="2800" b="1" dirty="0">
                <a:solidFill>
                  <a:srgbClr val="FF0000"/>
                </a:solidFill>
              </a:rPr>
              <a:t>양적 성장</a:t>
            </a:r>
            <a:r>
              <a:rPr lang="ko-KR" altLang="en-US" sz="2800" dirty="0"/>
              <a:t>과 더불어 </a:t>
            </a:r>
            <a:r>
              <a:rPr lang="ko-KR" altLang="en-US" sz="2800" b="1" dirty="0">
                <a:solidFill>
                  <a:srgbClr val="FF0000"/>
                </a:solidFill>
              </a:rPr>
              <a:t>질적 성장</a:t>
            </a:r>
            <a:r>
              <a:rPr lang="ko-KR" altLang="en-US" sz="2800" dirty="0"/>
              <a:t>이 필요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1FDDD-E5E8-4B09-A48A-1A7D3A9AD77C}"/>
              </a:ext>
            </a:extLst>
          </p:cNvPr>
          <p:cNvSpPr txBox="1"/>
          <p:nvPr/>
        </p:nvSpPr>
        <p:spPr>
          <a:xfrm>
            <a:off x="743630" y="4969123"/>
            <a:ext cx="524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/>
              <a:t>“</a:t>
            </a:r>
            <a:endParaRPr lang="ko-KR" altLang="en-US" sz="9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52B27-0AF0-40A8-897D-E1894547B55A}"/>
              </a:ext>
            </a:extLst>
          </p:cNvPr>
          <p:cNvSpPr txBox="1"/>
          <p:nvPr/>
        </p:nvSpPr>
        <p:spPr>
          <a:xfrm>
            <a:off x="10625468" y="5092233"/>
            <a:ext cx="564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/>
              <a:t>”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8035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C1D041C6-9680-4E9C-BD20-C12D326757AB}"/>
              </a:ext>
            </a:extLst>
          </p:cNvPr>
          <p:cNvSpPr/>
          <p:nvPr/>
        </p:nvSpPr>
        <p:spPr>
          <a:xfrm>
            <a:off x="0" y="0"/>
            <a:ext cx="12192000" cy="1488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57996" y="451996"/>
            <a:ext cx="620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OTT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(Over The Top)</a:t>
            </a:r>
            <a:endParaRPr lang="ko-KR" altLang="en-US" sz="3200" b="1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9A6488D1-08FA-4C26-BFBA-3DCFE32B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25625"/>
            <a:ext cx="976525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1" dirty="0"/>
              <a:t> Definition of OTT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/>
              <a:t>Over a cable box(set-top box) to give the user access to content.</a:t>
            </a:r>
            <a:br>
              <a:rPr lang="en-US" sz="2000" dirty="0"/>
            </a:br>
            <a:r>
              <a:rPr lang="en-US" sz="2000" dirty="0"/>
              <a:t>In OTT channels, content is delivered via an internet connection</a:t>
            </a:r>
            <a:br>
              <a:rPr lang="en-US" sz="2000" dirty="0"/>
            </a:br>
            <a:r>
              <a:rPr lang="en-US" sz="2000" dirty="0"/>
              <a:t>rather than through a traditional cable/broadcast provider.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 OTT models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AVOD</a:t>
            </a:r>
            <a:r>
              <a:rPr lang="en-US" sz="1700" dirty="0"/>
              <a:t>(Advertising-based video-on-demand)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SVOD</a:t>
            </a:r>
            <a:r>
              <a:rPr lang="en-US" sz="1700" dirty="0"/>
              <a:t>(Subscription video-on-demand)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TVOD</a:t>
            </a:r>
            <a:r>
              <a:rPr lang="en-US" sz="1700" dirty="0"/>
              <a:t>(Transactional based video-on-demand)</a:t>
            </a:r>
            <a:endParaRPr lang="en-US" dirty="0"/>
          </a:p>
        </p:txBody>
      </p:sp>
      <p:pic>
        <p:nvPicPr>
          <p:cNvPr id="1026" name="Picture 2" descr="what is ott, OTT Communications">
            <a:extLst>
              <a:ext uri="{FF2B5EF4-FFF2-40B4-BE49-F238E27FC236}">
                <a16:creationId xmlns:a16="http://schemas.microsoft.com/office/drawing/2014/main" id="{29919E3D-CDAC-4527-8B38-8BB021335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4"/>
          <a:stretch/>
        </p:blipFill>
        <p:spPr bwMode="auto">
          <a:xfrm>
            <a:off x="8847718" y="1825625"/>
            <a:ext cx="2746181" cy="21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4OD png">
            <a:extLst>
              <a:ext uri="{FF2B5EF4-FFF2-40B4-BE49-F238E27FC236}">
                <a16:creationId xmlns:a16="http://schemas.microsoft.com/office/drawing/2014/main" id="{A087CBB5-139E-49A6-A5AF-E671E44A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17" y="4479960"/>
            <a:ext cx="73720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youtube png">
            <a:extLst>
              <a:ext uri="{FF2B5EF4-FFF2-40B4-BE49-F238E27FC236}">
                <a16:creationId xmlns:a16="http://schemas.microsoft.com/office/drawing/2014/main" id="{EF155B4E-F985-4809-8B99-10F06356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02" y="4479960"/>
            <a:ext cx="172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tflix png">
            <a:extLst>
              <a:ext uri="{FF2B5EF4-FFF2-40B4-BE49-F238E27FC236}">
                <a16:creationId xmlns:a16="http://schemas.microsoft.com/office/drawing/2014/main" id="{E06B44A8-9ACA-417A-9312-D90EA3CF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80" y="4918903"/>
            <a:ext cx="1408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ulu png">
            <a:extLst>
              <a:ext uri="{FF2B5EF4-FFF2-40B4-BE49-F238E27FC236}">
                <a16:creationId xmlns:a16="http://schemas.microsoft.com/office/drawing/2014/main" id="{73D646AE-CB81-4971-BC5C-3239CAA5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10" y="5087192"/>
            <a:ext cx="129498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itunes png">
            <a:extLst>
              <a:ext uri="{FF2B5EF4-FFF2-40B4-BE49-F238E27FC236}">
                <a16:creationId xmlns:a16="http://schemas.microsoft.com/office/drawing/2014/main" id="{D5CB8769-1212-407A-B8A2-20435BC7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35" y="5700814"/>
            <a:ext cx="146868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vimeo png">
            <a:extLst>
              <a:ext uri="{FF2B5EF4-FFF2-40B4-BE49-F238E27FC236}">
                <a16:creationId xmlns:a16="http://schemas.microsoft.com/office/drawing/2014/main" id="{66C901DD-781C-4FDB-BC72-91DCCF44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17" y="5683937"/>
            <a:ext cx="151565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BDC805-60C5-482B-9FBC-D687173047E3}"/>
              </a:ext>
            </a:extLst>
          </p:cNvPr>
          <p:cNvSpPr txBox="1"/>
          <p:nvPr/>
        </p:nvSpPr>
        <p:spPr>
          <a:xfrm>
            <a:off x="101600" y="158119"/>
            <a:ext cx="94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spc="-150" dirty="0">
                <a:solidFill>
                  <a:schemeClr val="accent4"/>
                </a:solidFill>
              </a:rPr>
              <a:t>OTT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의 정의</a:t>
            </a:r>
          </a:p>
        </p:txBody>
      </p:sp>
    </p:spTree>
    <p:extLst>
      <p:ext uri="{BB962C8B-B14F-4D97-AF65-F5344CB8AC3E}">
        <p14:creationId xmlns:p14="http://schemas.microsoft.com/office/powerpoint/2010/main" val="151477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488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343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미국의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산업</a:t>
            </a:r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854484627"/>
              </p:ext>
            </p:extLst>
          </p:nvPr>
        </p:nvGraphicFramePr>
        <p:xfrm>
          <a:off x="5824452" y="2029940"/>
          <a:ext cx="5931592" cy="403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4" y="1883220"/>
            <a:ext cx="4739118" cy="43261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57996" y="451996"/>
            <a:ext cx="620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“ OTT </a:t>
            </a:r>
            <a:r>
              <a:rPr lang="ko-KR" altLang="en-US" sz="3200" b="1" dirty="0"/>
              <a:t>선두 국가</a:t>
            </a:r>
            <a:r>
              <a:rPr lang="en-US" altLang="ko-KR" sz="3200" b="1" dirty="0"/>
              <a:t>,</a:t>
            </a:r>
            <a:r>
              <a:rPr lang="ko-KR" altLang="en-US" sz="3200" b="1" dirty="0"/>
              <a:t> 미국 </a:t>
            </a:r>
            <a:r>
              <a:rPr lang="en-US" altLang="ko-KR" sz="3200" b="1" dirty="0"/>
              <a:t>＂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488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488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343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미국의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산업</a:t>
            </a:r>
          </a:p>
        </p:txBody>
      </p:sp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1857086323"/>
              </p:ext>
            </p:extLst>
          </p:nvPr>
        </p:nvGraphicFramePr>
        <p:xfrm>
          <a:off x="755891" y="1621992"/>
          <a:ext cx="10680218" cy="475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68990" y="491296"/>
            <a:ext cx="712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/>
              <a:t>“</a:t>
            </a:r>
            <a:r>
              <a:rPr lang="ko-KR" altLang="en-US" sz="3200" b="1" dirty="0" err="1"/>
              <a:t>넷플릭스</a:t>
            </a:r>
            <a:r>
              <a:rPr lang="ko-KR" altLang="en-US" sz="3200" b="1" dirty="0"/>
              <a:t> 가입자수 케이블 </a:t>
            </a:r>
            <a:r>
              <a:rPr lang="en-US" altLang="ko-KR" sz="3200" b="1" dirty="0"/>
              <a:t>TV </a:t>
            </a:r>
            <a:r>
              <a:rPr lang="ko-KR" altLang="en-US" sz="3200" b="1" dirty="0"/>
              <a:t>추월</a:t>
            </a:r>
            <a:r>
              <a:rPr lang="en-US" altLang="ko-KR" sz="3200" b="1" dirty="0"/>
              <a:t>＂</a:t>
            </a:r>
            <a:r>
              <a:rPr lang="ko-KR" altLang="en-US" sz="3200" b="1" dirty="0"/>
              <a:t> </a:t>
            </a:r>
            <a:r>
              <a:rPr lang="ko-KR" altLang="en-US" b="1" dirty="0"/>
              <a:t> 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85" y="3823558"/>
            <a:ext cx="3260436" cy="22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51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503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미국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대표기업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3883" y="2746767"/>
            <a:ext cx="43699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/>
              <a:t>OTT </a:t>
            </a:r>
            <a:r>
              <a:rPr lang="ko-KR" altLang="en-US" sz="2400" b="1" dirty="0"/>
              <a:t>선두 기업</a:t>
            </a:r>
            <a:endParaRPr lang="en-US" altLang="ko-K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b="1" dirty="0"/>
              <a:t>오리지널 컨텐츠 투자 확대</a:t>
            </a:r>
            <a:endParaRPr lang="en-US" altLang="ko-K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400" b="1" dirty="0"/>
          </a:p>
          <a:p>
            <a:endParaRPr lang="en-US" altLang="ko-K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b="1" dirty="0"/>
              <a:t>영어권 국가 점유율 </a:t>
            </a:r>
            <a:r>
              <a:rPr lang="en-US" altLang="ko-KR" sz="2400" b="1" dirty="0"/>
              <a:t>83%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4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6" y="2378377"/>
            <a:ext cx="4935855" cy="334469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5BBBD37-4E6A-43CB-B72F-5C1E9ED61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31530" r="8038" b="26817"/>
          <a:stretch/>
        </p:blipFill>
        <p:spPr>
          <a:xfrm>
            <a:off x="3853385" y="216458"/>
            <a:ext cx="38720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51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503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미국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대표기업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2862028-F169-4713-9B16-3DD10A83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8" y="1962008"/>
            <a:ext cx="1848410" cy="1690539"/>
          </a:xfrm>
          <a:prstGeom prst="rect">
            <a:avLst/>
          </a:prstGeom>
        </p:spPr>
      </p:pic>
      <p:pic>
        <p:nvPicPr>
          <p:cNvPr id="13" name="그림 12" descr="클립아트이(가) 표시된 사진&#10;&#10;자동 생성된 설명">
            <a:extLst>
              <a:ext uri="{FF2B5EF4-FFF2-40B4-BE49-F238E27FC236}">
                <a16:creationId xmlns:a16="http://schemas.microsoft.com/office/drawing/2014/main" id="{36DC6290-2010-42C1-BF27-C791789BF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7" y="2562225"/>
            <a:ext cx="1998974" cy="1733550"/>
          </a:xfrm>
          <a:prstGeom prst="rect">
            <a:avLst/>
          </a:prstGeom>
        </p:spPr>
      </p:pic>
      <p:pic>
        <p:nvPicPr>
          <p:cNvPr id="15" name="그림 14" descr="클립아트이(가) 표시된 사진&#10;&#10;자동 생성된 설명">
            <a:extLst>
              <a:ext uri="{FF2B5EF4-FFF2-40B4-BE49-F238E27FC236}">
                <a16:creationId xmlns:a16="http://schemas.microsoft.com/office/drawing/2014/main" id="{82E289C8-41D6-4F30-AB3E-1A746C455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5" y="3962949"/>
            <a:ext cx="1733550" cy="1733550"/>
          </a:xfrm>
          <a:prstGeom prst="rect">
            <a:avLst/>
          </a:prstGeom>
        </p:spPr>
      </p:pic>
      <p:pic>
        <p:nvPicPr>
          <p:cNvPr id="19" name="그림 18" descr="클립아트이(가) 표시된 사진&#10;&#10;자동 생성된 설명">
            <a:extLst>
              <a:ext uri="{FF2B5EF4-FFF2-40B4-BE49-F238E27FC236}">
                <a16:creationId xmlns:a16="http://schemas.microsoft.com/office/drawing/2014/main" id="{71D29CCE-8A9D-4B5D-8BD8-D141D11AB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55" y="4429125"/>
            <a:ext cx="2240382" cy="1495974"/>
          </a:xfrm>
          <a:prstGeom prst="rect">
            <a:avLst/>
          </a:prstGeom>
        </p:spPr>
      </p:pic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88A01AC2-A35E-4DAE-B3C8-418B08C87F38}"/>
              </a:ext>
            </a:extLst>
          </p:cNvPr>
          <p:cNvSpPr/>
          <p:nvPr/>
        </p:nvSpPr>
        <p:spPr>
          <a:xfrm>
            <a:off x="5329497" y="3690880"/>
            <a:ext cx="1058790" cy="80702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B477E4-5A18-42C6-960D-3BD5B20039CF}"/>
              </a:ext>
            </a:extLst>
          </p:cNvPr>
          <p:cNvSpPr txBox="1"/>
          <p:nvPr/>
        </p:nvSpPr>
        <p:spPr>
          <a:xfrm>
            <a:off x="5789391" y="2971008"/>
            <a:ext cx="6446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“</a:t>
            </a:r>
            <a:r>
              <a:rPr lang="ko-KR" altLang="en-US" sz="2800" b="1" dirty="0" err="1"/>
              <a:t>넷플릭스</a:t>
            </a:r>
            <a:r>
              <a:rPr lang="ko-KR" altLang="en-US" sz="2800" b="1" dirty="0"/>
              <a:t> 시청 비중 </a:t>
            </a:r>
            <a:r>
              <a:rPr lang="en-US" altLang="ko-KR" sz="2800" b="1" dirty="0"/>
              <a:t>40% </a:t>
            </a:r>
            <a:r>
              <a:rPr lang="ko-KR" altLang="en-US" sz="2800" b="1" dirty="0"/>
              <a:t>이상 차지</a:t>
            </a:r>
            <a:r>
              <a:rPr lang="en-US" altLang="ko-KR" sz="2800" b="1" dirty="0"/>
              <a:t>”</a:t>
            </a:r>
          </a:p>
          <a:p>
            <a:pPr algn="ctr"/>
            <a:endParaRPr lang="en-US" altLang="ko-KR" sz="2800" b="1" dirty="0"/>
          </a:p>
          <a:p>
            <a:pPr algn="ctr"/>
            <a:endParaRPr lang="en-US" altLang="ko-KR" sz="2800" b="1" dirty="0"/>
          </a:p>
          <a:p>
            <a:pPr algn="ctr"/>
            <a:endParaRPr lang="en-US" altLang="ko-KR" sz="2800" b="1" dirty="0"/>
          </a:p>
          <a:p>
            <a:pPr algn="ctr"/>
            <a:r>
              <a:rPr lang="en-US" altLang="ko-KR" sz="2800" b="1" dirty="0"/>
              <a:t>“11</a:t>
            </a:r>
            <a:r>
              <a:rPr lang="ko-KR" altLang="en-US" sz="2800" b="1" dirty="0"/>
              <a:t>월 이후 </a:t>
            </a:r>
            <a:r>
              <a:rPr lang="ko-KR" altLang="en-US" sz="2800" b="1" dirty="0" err="1"/>
              <a:t>넷플릭스에서</a:t>
            </a:r>
            <a:r>
              <a:rPr lang="ko-KR" altLang="en-US" sz="2800" b="1" dirty="0"/>
              <a:t> 모두 빠질 것</a:t>
            </a:r>
            <a:r>
              <a:rPr lang="en-US" altLang="ko-KR" sz="2800" b="1" dirty="0"/>
              <a:t>”</a:t>
            </a:r>
            <a:endParaRPr lang="ko-KR" altLang="en-US" sz="28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DD5BA21-9A53-4896-A473-E6982AC52A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31530" r="8038" b="26817"/>
          <a:stretch/>
        </p:blipFill>
        <p:spPr>
          <a:xfrm>
            <a:off x="3853385" y="216458"/>
            <a:ext cx="38720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6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51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503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미국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대표기업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4" y="1792258"/>
            <a:ext cx="2775911" cy="13674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3131852"/>
            <a:ext cx="2165616" cy="1126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31" y="2913386"/>
            <a:ext cx="1689373" cy="1345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18" y="3969481"/>
            <a:ext cx="1401125" cy="174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38" y="2007314"/>
            <a:ext cx="3151232" cy="9148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3931" y="3054927"/>
            <a:ext cx="6152189" cy="356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b="1" dirty="0"/>
              <a:t>미국의 통신사 </a:t>
            </a:r>
            <a:r>
              <a:rPr lang="en-US" altLang="ko-KR" sz="2400" b="1" dirty="0"/>
              <a:t>AT&amp;T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2400" b="1" dirty="0"/>
              <a:t>OTT</a:t>
            </a:r>
            <a:r>
              <a:rPr lang="ko-KR" altLang="en-US" sz="2400" b="1" dirty="0"/>
              <a:t>산업에 뛰어들기 위해 </a:t>
            </a:r>
            <a:r>
              <a:rPr lang="en-US" altLang="ko-KR" sz="2400" b="1" dirty="0"/>
              <a:t>‘</a:t>
            </a:r>
            <a:r>
              <a:rPr lang="ko-KR" altLang="en-US" sz="2400" b="1" dirty="0"/>
              <a:t>타임워너</a:t>
            </a:r>
            <a:r>
              <a:rPr lang="en-US" altLang="ko-KR" sz="2400" b="1" dirty="0"/>
              <a:t>‘</a:t>
            </a:r>
          </a:p>
          <a:p>
            <a:pPr>
              <a:lnSpc>
                <a:spcPct val="200000"/>
              </a:lnSpc>
            </a:pPr>
            <a:r>
              <a:rPr lang="en-US" altLang="ko-KR" sz="2400" b="1" dirty="0"/>
              <a:t>    </a:t>
            </a:r>
            <a:r>
              <a:rPr lang="ko-KR" altLang="en-US" sz="2400" b="1" dirty="0"/>
              <a:t>인수</a:t>
            </a:r>
            <a:endParaRPr lang="en-US" altLang="ko-KR" sz="2400" b="1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b="1" dirty="0"/>
              <a:t>타임워너 </a:t>
            </a:r>
            <a:r>
              <a:rPr lang="en-US" altLang="ko-KR" sz="2400" b="1" dirty="0"/>
              <a:t>: HBO </a:t>
            </a:r>
            <a:r>
              <a:rPr lang="ko-KR" altLang="en-US" sz="2400" b="1" dirty="0"/>
              <a:t>보유</a:t>
            </a:r>
            <a:endParaRPr lang="en-US" altLang="ko-KR" sz="2400" b="1" dirty="0"/>
          </a:p>
          <a:p>
            <a:pPr>
              <a:lnSpc>
                <a:spcPct val="200000"/>
              </a:lnSpc>
            </a:pPr>
            <a:endParaRPr lang="en-US" altLang="ko-KR" sz="20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8B73951-584F-449E-A492-2AF418E363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56" y="216458"/>
            <a:ext cx="67460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4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488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503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미국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대표기업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5" y="-58189"/>
            <a:ext cx="6414655" cy="691618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115" y="216000"/>
            <a:ext cx="3832678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F17C0-DA70-4A5B-8603-3345D7886C48}"/>
              </a:ext>
            </a:extLst>
          </p:cNvPr>
          <p:cNvSpPr txBox="1"/>
          <p:nvPr/>
        </p:nvSpPr>
        <p:spPr>
          <a:xfrm>
            <a:off x="454025" y="1806234"/>
            <a:ext cx="5746750" cy="455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ko-KR" altLang="en-US" sz="2400" b="1" dirty="0"/>
              <a:t>콘텐츠 경쟁 우위</a:t>
            </a:r>
            <a:endParaRPr lang="en-US" altLang="ko-KR" sz="2400" b="1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altLang="ko-KR" sz="2400" b="1" dirty="0"/>
              <a:t>2018.11.8.   </a:t>
            </a:r>
            <a:r>
              <a:rPr lang="ko-KR" altLang="ko-KR" sz="2400" b="1" dirty="0"/>
              <a:t>디즈니</a:t>
            </a:r>
            <a:r>
              <a:rPr lang="en-US" altLang="ko-KR" sz="2400" b="1" dirty="0"/>
              <a:t>+</a:t>
            </a:r>
            <a:r>
              <a:rPr lang="ko-KR" altLang="ko-KR" sz="2400" b="1" dirty="0"/>
              <a:t>로고와 이름 발표</a:t>
            </a:r>
            <a:endParaRPr lang="en-US" altLang="ko-KR" sz="2400" b="1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altLang="ko-KR" sz="2400" b="1" dirty="0"/>
              <a:t>2019. 4.11.   </a:t>
            </a:r>
            <a:r>
              <a:rPr lang="ko-KR" altLang="ko-KR" sz="2400" b="1" dirty="0"/>
              <a:t>디즈니</a:t>
            </a:r>
            <a:r>
              <a:rPr lang="en-US" altLang="ko-KR" sz="2400" b="1" dirty="0"/>
              <a:t>+ </a:t>
            </a:r>
            <a:r>
              <a:rPr lang="ko-KR" altLang="ko-KR" sz="2400" b="1" dirty="0"/>
              <a:t>세부</a:t>
            </a:r>
            <a:r>
              <a:rPr lang="en-US" altLang="ko-KR" sz="2400" b="1" dirty="0"/>
              <a:t> </a:t>
            </a:r>
            <a:r>
              <a:rPr lang="ko-KR" altLang="ko-KR" sz="2400" b="1" dirty="0"/>
              <a:t>계획</a:t>
            </a:r>
            <a:r>
              <a:rPr lang="en-US" altLang="ko-KR" sz="2400" b="1" dirty="0"/>
              <a:t> </a:t>
            </a:r>
            <a:r>
              <a:rPr lang="ko-KR" altLang="ko-KR" sz="2400" b="1" dirty="0"/>
              <a:t>발표 </a:t>
            </a:r>
            <a:endParaRPr lang="en-US" altLang="ko-KR" sz="2400" b="1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ko-KR" altLang="en-US" sz="2400" b="1" dirty="0" err="1"/>
              <a:t>넷플릭스</a:t>
            </a:r>
            <a:r>
              <a:rPr lang="ko-KR" altLang="en-US" sz="2400" b="1" dirty="0"/>
              <a:t> 보다 약 </a:t>
            </a:r>
            <a:r>
              <a:rPr lang="en-US" altLang="ko-KR" sz="2400" b="1" dirty="0"/>
              <a:t>50% </a:t>
            </a:r>
            <a:r>
              <a:rPr lang="ko-KR" altLang="en-US" sz="2400" b="1" dirty="0"/>
              <a:t>저렴한 가격</a:t>
            </a:r>
            <a:endParaRPr lang="en-US" altLang="ko-KR" sz="2400" b="1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altLang="ko-KR" sz="2400" b="1" dirty="0"/>
              <a:t>2019.11.11.</a:t>
            </a:r>
            <a:r>
              <a:rPr lang="ko-KR" altLang="en-US" sz="2400" b="1" dirty="0"/>
              <a:t> 출시 예정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91469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488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503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>
                <a:solidFill>
                  <a:schemeClr val="accent4"/>
                </a:solidFill>
              </a:rPr>
              <a:t>미국 </a:t>
            </a:r>
            <a:r>
              <a:rPr lang="en-US" altLang="ko-KR" sz="1400" b="1" spc="-150" dirty="0">
                <a:solidFill>
                  <a:schemeClr val="accent4"/>
                </a:solidFill>
              </a:rPr>
              <a:t>OTT </a:t>
            </a:r>
            <a:r>
              <a:rPr lang="ko-KR" altLang="en-US" sz="1400" b="1" spc="-150" dirty="0">
                <a:solidFill>
                  <a:schemeClr val="accent4"/>
                </a:solidFill>
              </a:rPr>
              <a:t>대표기업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660" y="216000"/>
            <a:ext cx="383267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8E2B9C-52D5-49E3-B262-33B7127AB1BE}"/>
              </a:ext>
            </a:extLst>
          </p:cNvPr>
          <p:cNvSpPr txBox="1"/>
          <p:nvPr/>
        </p:nvSpPr>
        <p:spPr>
          <a:xfrm>
            <a:off x="1790699" y="1980064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“ </a:t>
            </a:r>
            <a:r>
              <a:rPr lang="ko-KR" altLang="en-US" sz="2400" b="1" dirty="0"/>
              <a:t>디즈니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발표한 날 주가 </a:t>
            </a:r>
            <a:r>
              <a:rPr lang="en-US" altLang="ko-KR" sz="2400" b="1" dirty="0"/>
              <a:t>3%</a:t>
            </a:r>
            <a:r>
              <a:rPr lang="ko-KR" altLang="en-US" sz="2400" b="1" dirty="0"/>
              <a:t>이상 상승 </a:t>
            </a:r>
            <a:r>
              <a:rPr lang="en-US" altLang="ko-KR" sz="2400" b="1" dirty="0"/>
              <a:t>(3</a:t>
            </a:r>
            <a:r>
              <a:rPr lang="ko-KR" altLang="en-US" sz="2400" b="1" dirty="0"/>
              <a:t>년 만에 최고가</a:t>
            </a:r>
            <a:r>
              <a:rPr lang="en-US" altLang="ko-KR" sz="2400" b="1" dirty="0"/>
              <a:t>) ”</a:t>
            </a:r>
            <a:endParaRPr lang="ko-KR" altLang="en-US" sz="2400" b="1" dirty="0"/>
          </a:p>
        </p:txBody>
      </p:sp>
      <p:pic>
        <p:nvPicPr>
          <p:cNvPr id="10" name="그림 9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A1DA1B89-0763-41B2-9FE1-E441D2885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2" y="2895600"/>
            <a:ext cx="10294635" cy="327977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5C398EC-E7CD-4CF4-9BCE-8EF28DF62697}"/>
              </a:ext>
            </a:extLst>
          </p:cNvPr>
          <p:cNvSpPr/>
          <p:nvPr/>
        </p:nvSpPr>
        <p:spPr>
          <a:xfrm>
            <a:off x="3108960" y="3773103"/>
            <a:ext cx="796305" cy="1347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오늘의 PPT 색상 테마 008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75A99E"/>
      </a:accent1>
      <a:accent2>
        <a:srgbClr val="49A6A6"/>
      </a:accent2>
      <a:accent3>
        <a:srgbClr val="E1E6D7"/>
      </a:accent3>
      <a:accent4>
        <a:srgbClr val="5F5E58"/>
      </a:accent4>
      <a:accent5>
        <a:srgbClr val="544F4D"/>
      </a:accent5>
      <a:accent6>
        <a:srgbClr val="E0EAF7"/>
      </a:accent6>
      <a:hlink>
        <a:srgbClr val="FCBB04"/>
      </a:hlink>
      <a:folHlink>
        <a:srgbClr val="FCBB04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621</Words>
  <Application>Microsoft Office PowerPoint</Application>
  <PresentationFormat>와이드스크린</PresentationFormat>
  <Paragraphs>173</Paragraphs>
  <Slides>18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나눔스퀘어라운드 Regular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엄태연</cp:lastModifiedBy>
  <cp:revision>179</cp:revision>
  <dcterms:created xsi:type="dcterms:W3CDTF">2015-07-07T04:48:58Z</dcterms:created>
  <dcterms:modified xsi:type="dcterms:W3CDTF">2019-05-28T11:22:41Z</dcterms:modified>
</cp:coreProperties>
</file>